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360" r:id="rId4"/>
    <p:sldId id="363" r:id="rId5"/>
    <p:sldId id="387" r:id="rId6"/>
    <p:sldId id="388" r:id="rId7"/>
    <p:sldId id="364" r:id="rId8"/>
    <p:sldId id="365" r:id="rId9"/>
    <p:sldId id="389" r:id="rId10"/>
    <p:sldId id="390" r:id="rId11"/>
    <p:sldId id="391" r:id="rId12"/>
    <p:sldId id="393" r:id="rId13"/>
    <p:sldId id="394" r:id="rId14"/>
    <p:sldId id="395" r:id="rId15"/>
    <p:sldId id="392" r:id="rId16"/>
    <p:sldId id="396" r:id="rId17"/>
    <p:sldId id="366" r:id="rId18"/>
    <p:sldId id="367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415" r:id="rId32"/>
    <p:sldId id="397" r:id="rId33"/>
    <p:sldId id="398" r:id="rId34"/>
    <p:sldId id="416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417" r:id="rId4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8"/>
      <p:bold r:id="rId49"/>
    </p:embeddedFont>
    <p:embeddedFont>
      <p:font typeface="Agency FB" panose="020B0503020202020204" pitchFamily="34" charset="0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2523">
          <p15:clr>
            <a:srgbClr val="A4A3A4"/>
          </p15:clr>
        </p15:guide>
        <p15:guide id="5" pos="2880">
          <p15:clr>
            <a:srgbClr val="A4A3A4"/>
          </p15:clr>
        </p15:guide>
        <p15:guide id="6" pos="2562">
          <p15:clr>
            <a:srgbClr val="A4A3A4"/>
          </p15:clr>
        </p15:guide>
        <p15:guide id="7" orient="horz" pos="1162">
          <p15:clr>
            <a:srgbClr val="A4A3A4"/>
          </p15:clr>
        </p15:guide>
        <p15:guide id="8" orient="horz" pos="3475">
          <p15:clr>
            <a:srgbClr val="A4A3A4"/>
          </p15:clr>
        </p15:guide>
        <p15:guide id="9" orient="horz" pos="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1D0BA1"/>
    <a:srgbClr val="59AA30"/>
    <a:srgbClr val="7DA62C"/>
    <a:srgbClr val="9ACB3C"/>
    <a:srgbClr val="1CA88D"/>
    <a:srgbClr val="16846F"/>
    <a:srgbClr val="0A3488"/>
    <a:srgbClr val="093182"/>
    <a:srgbClr val="9AC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3" autoAdjust="0"/>
    <p:restoredTop sz="94660"/>
  </p:normalViewPr>
  <p:slideViewPr>
    <p:cSldViewPr>
      <p:cViewPr varScale="1">
        <p:scale>
          <a:sx n="97" d="100"/>
          <a:sy n="97" d="100"/>
        </p:scale>
        <p:origin x="-102" y="-324"/>
      </p:cViewPr>
      <p:guideLst>
        <p:guide orient="horz" pos="2160"/>
        <p:guide orient="horz" pos="1117"/>
        <p:guide orient="horz" pos="1253"/>
        <p:guide orient="horz" pos="2523"/>
        <p:guide orient="horz" pos="1162"/>
        <p:guide orient="horz" pos="3475"/>
        <p:guide orient="horz" pos="799"/>
        <p:guide pos="2880"/>
        <p:guide pos="25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0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81521-9D05-49B0-837D-77FC732E8BB7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0E79-3337-4015-B1EE-97BF25DDC3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9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11 </a:t>
            </a:r>
            <a:r>
              <a:rPr lang="ko-KR" altLang="en-US" sz="1000" b="0" dirty="0" smtClean="0">
                <a:solidFill>
                  <a:schemeClr val="tx1"/>
                </a:solidFill>
              </a:rPr>
              <a:t>창의공학</a:t>
            </a:r>
            <a:r>
              <a:rPr lang="ko-KR" altLang="en-US" sz="1000" dirty="0" smtClean="0"/>
              <a:t>설계 프로젝트 예제들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86687">
            <a:off x="8209312" y="115311"/>
            <a:ext cx="582882" cy="136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김대수 지음</a:t>
              </a:r>
              <a:endParaRPr lang="ko-KR" altLang="en-US" sz="1400" b="1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6000" b="1" kern="1200" spc="-500" dirty="0" smtClean="0">
                    <a:latin typeface="+mj-lt"/>
                    <a:ea typeface="+mn-ea"/>
                    <a:cs typeface="+mn-cs"/>
                  </a:rPr>
                  <a:t>창의공학설계</a:t>
                </a:r>
                <a:endParaRPr lang="ko-KR" altLang="en-US" sz="6000" b="1" kern="1200" spc="-500" dirty="0"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  <a:latin typeface="+mj-lt"/>
                  </a:rPr>
                  <a:t>Creative Engineering Design</a:t>
                </a:r>
                <a:endParaRPr lang="ko-KR" altLang="en-US" b="1" kern="1200" spc="-1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3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주사기 포크레인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(7) </a:t>
            </a:r>
            <a:r>
              <a:rPr lang="ko-KR" altLang="en-US" b="1" dirty="0"/>
              <a:t>모형의 테스트 단계</a:t>
            </a:r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\창의공학설계_그림파일\11장\그림11-13(11-15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157486"/>
            <a:ext cx="4694238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창의공학설계\창의공학설계_그림파일\11장\그림11-14(11-16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/>
          <a:stretch/>
        </p:blipFill>
        <p:spPr bwMode="auto">
          <a:xfrm>
            <a:off x="3343926" y="2844139"/>
            <a:ext cx="4743450" cy="159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창의공학설계\창의공학설계_그림파일\11장\그림11-15(11-17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/>
          <a:stretch/>
        </p:blipFill>
        <p:spPr bwMode="auto">
          <a:xfrm>
            <a:off x="3370659" y="4479624"/>
            <a:ext cx="4657725" cy="174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5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고무줄 로켓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(1) </a:t>
            </a:r>
            <a:r>
              <a:rPr lang="ko-KR" altLang="en-US" b="1" dirty="0"/>
              <a:t>설계목표</a:t>
            </a:r>
          </a:p>
          <a:p>
            <a:pPr marL="36000" indent="0" fontAlgn="base">
              <a:buNone/>
            </a:pPr>
            <a:r>
              <a:rPr lang="ko-KR" altLang="en-US" dirty="0" smtClean="0"/>
              <a:t>    고무줄로 </a:t>
            </a:r>
            <a:r>
              <a:rPr lang="ko-KR" altLang="en-US" dirty="0"/>
              <a:t>발사하는 로켓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2) </a:t>
            </a:r>
            <a:r>
              <a:rPr lang="ko-KR" altLang="en-US" b="1" dirty="0"/>
              <a:t>제한 조건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추진력을 주는 물품은 고무줄을 사용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고무줄의 길이는 </a:t>
            </a:r>
            <a:r>
              <a:rPr lang="en-US" altLang="ko-KR" dirty="0"/>
              <a:t>10cm </a:t>
            </a:r>
            <a:r>
              <a:rPr lang="ko-KR" altLang="en-US" dirty="0"/>
              <a:t>이하인 것을 사용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로켓제작 시 최대한 가볍게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3) </a:t>
            </a:r>
            <a:r>
              <a:rPr lang="ko-KR" altLang="en-US" b="1" dirty="0"/>
              <a:t>평가 기준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추진력</a:t>
            </a:r>
            <a:r>
              <a:rPr lang="en-US" altLang="ko-KR" dirty="0"/>
              <a:t>(60%): </a:t>
            </a:r>
            <a:r>
              <a:rPr lang="ko-KR" altLang="en-US" dirty="0"/>
              <a:t>발사했을 때 최대한 멀리 오래 공중에 머물기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방향성</a:t>
            </a:r>
            <a:r>
              <a:rPr lang="en-US" altLang="ko-KR" dirty="0"/>
              <a:t>(30%): </a:t>
            </a:r>
            <a:r>
              <a:rPr lang="ko-KR" altLang="en-US" dirty="0"/>
              <a:t>로켓을 자신이 원하는 방향으로 가도록 제작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심미성</a:t>
            </a:r>
            <a:r>
              <a:rPr lang="en-US" altLang="ko-KR" dirty="0"/>
              <a:t>(10%): </a:t>
            </a:r>
            <a:r>
              <a:rPr lang="ko-KR" altLang="en-US" dirty="0"/>
              <a:t>미적으로 보기 좋은 모양의 로켓 제작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5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고무줄 </a:t>
            </a:r>
            <a:r>
              <a:rPr lang="ko-KR" altLang="en-US" dirty="0"/>
              <a:t>로켓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(4) </a:t>
            </a:r>
            <a:r>
              <a:rPr lang="ko-KR" altLang="en-US" b="1" dirty="0"/>
              <a:t>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같은 위치에서 로켓을 </a:t>
            </a:r>
            <a:r>
              <a:rPr lang="en-US" altLang="ko-KR" dirty="0"/>
              <a:t>3</a:t>
            </a:r>
            <a:r>
              <a:rPr lang="ko-KR" altLang="en-US" dirty="0"/>
              <a:t>회 발사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로켓이 발사된 시점에서 시간을 측정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로켓이 바닥에 도착하면 시간 측정 종료</a:t>
            </a:r>
          </a:p>
          <a:p>
            <a:pPr marL="0" indent="0" fontAlgn="base">
              <a:buNone/>
            </a:pPr>
            <a:r>
              <a:rPr lang="en-US" altLang="ko-KR" dirty="0" smtClean="0"/>
              <a:t>        3</a:t>
            </a:r>
            <a:r>
              <a:rPr lang="ko-KR" altLang="en-US" dirty="0"/>
              <a:t>회 시행한 결과를 평균 내어 성능 측정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5) </a:t>
            </a:r>
            <a:r>
              <a:rPr lang="ko-KR" altLang="en-US" b="1" dirty="0"/>
              <a:t>준비 단계</a:t>
            </a:r>
          </a:p>
          <a:p>
            <a:pPr marL="36000" indent="0" fontAlgn="base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고무줄 </a:t>
            </a:r>
            <a:r>
              <a:rPr lang="ko-KR" altLang="en-US" dirty="0"/>
              <a:t>로켓 제작에 필요한 물품 준비</a:t>
            </a:r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11장\그림11-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84"/>
          <a:stretch/>
        </p:blipFill>
        <p:spPr bwMode="auto">
          <a:xfrm>
            <a:off x="1619672" y="3768131"/>
            <a:ext cx="3024336" cy="19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1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고무줄 </a:t>
            </a:r>
            <a:r>
              <a:rPr lang="ko-KR" altLang="en-US" dirty="0"/>
              <a:t>로켓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 </a:t>
            </a:r>
            <a:r>
              <a:rPr lang="en-US" altLang="ko-KR" b="1" dirty="0"/>
              <a:t>- </a:t>
            </a:r>
            <a:r>
              <a:rPr lang="ko-KR" altLang="en-US" b="1" dirty="0"/>
              <a:t>로켓 및 발사대 </a:t>
            </a:r>
            <a:r>
              <a:rPr lang="ko-KR" altLang="en-US" b="1" dirty="0" smtClean="0"/>
              <a:t>제작</a:t>
            </a:r>
          </a:p>
          <a:p>
            <a:pPr fontAlgn="base"/>
            <a:r>
              <a:rPr lang="ko-KR" altLang="en-US" dirty="0" smtClean="0"/>
              <a:t>삼각형 </a:t>
            </a:r>
            <a:r>
              <a:rPr lang="ko-KR" altLang="en-US" dirty="0"/>
              <a:t>모양의 </a:t>
            </a:r>
            <a:r>
              <a:rPr lang="ko-KR" altLang="en-US" dirty="0" err="1" smtClean="0"/>
              <a:t>날개깃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marL="0" indent="0" fontAlgn="base">
              <a:buNone/>
            </a:pPr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 smtClean="0"/>
              <a:t>로켓의 </a:t>
            </a:r>
            <a:r>
              <a:rPr lang="ko-KR" altLang="en-US" dirty="0"/>
              <a:t>받침 만들기</a:t>
            </a:r>
          </a:p>
          <a:p>
            <a:endParaRPr lang="ko-KR" altLang="en-US" dirty="0"/>
          </a:p>
        </p:txBody>
      </p:sp>
      <p:pic>
        <p:nvPicPr>
          <p:cNvPr id="8194" name="Picture 2" descr="C:\Users\Administrator\Desktop\창의공학설계\창의공학설계_그림파일\11장\그림11-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75"/>
          <a:stretch/>
        </p:blipFill>
        <p:spPr bwMode="auto">
          <a:xfrm>
            <a:off x="1118800" y="1922899"/>
            <a:ext cx="3791594" cy="127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istrator\Desktop\창의공학설계\창의공학설계_그림파일\11장\그림11-1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" b="39856"/>
          <a:stretch/>
        </p:blipFill>
        <p:spPr bwMode="auto">
          <a:xfrm>
            <a:off x="1115616" y="3633438"/>
            <a:ext cx="3815968" cy="23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1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고무줄 </a:t>
            </a:r>
            <a:r>
              <a:rPr lang="ko-KR" altLang="en-US" dirty="0"/>
              <a:t>로켓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 </a:t>
            </a:r>
            <a:r>
              <a:rPr lang="en-US" altLang="ko-KR" b="1" dirty="0"/>
              <a:t>- </a:t>
            </a:r>
            <a:r>
              <a:rPr lang="ko-KR" altLang="en-US" b="1" dirty="0"/>
              <a:t>로켓 및 발사대 제작</a:t>
            </a:r>
          </a:p>
          <a:p>
            <a:pPr fontAlgn="base"/>
            <a:r>
              <a:rPr lang="ko-KR" altLang="en-US" dirty="0" smtClean="0"/>
              <a:t>로켓의 </a:t>
            </a:r>
            <a:r>
              <a:rPr lang="ko-KR" altLang="en-US" dirty="0"/>
              <a:t>받침 만들기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 smtClean="0"/>
              <a:t>)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 smtClean="0"/>
              <a:t>클립을 </a:t>
            </a:r>
            <a:r>
              <a:rPr lang="ko-KR" altLang="en-US" dirty="0"/>
              <a:t>펴서 고리 모양이 되도록 꺾어주기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11장\그림11-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88" b="8980"/>
          <a:stretch/>
        </p:blipFill>
        <p:spPr bwMode="auto">
          <a:xfrm>
            <a:off x="1135280" y="1988841"/>
            <a:ext cx="4032448" cy="11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dministrator\Desktop\창의공학설계\창의공학설계_그림파일\11장\그림11-1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5"/>
          <a:stretch/>
        </p:blipFill>
        <p:spPr bwMode="auto">
          <a:xfrm>
            <a:off x="1115616" y="3582848"/>
            <a:ext cx="40919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1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고무줄 로켓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 </a:t>
            </a:r>
            <a:r>
              <a:rPr lang="en-US" altLang="ko-KR" b="1" dirty="0"/>
              <a:t>- </a:t>
            </a:r>
            <a:r>
              <a:rPr lang="ko-KR" altLang="en-US" b="1" dirty="0"/>
              <a:t>로켓 및 발사대 제작</a:t>
            </a:r>
          </a:p>
          <a:p>
            <a:pPr fontAlgn="base"/>
            <a:r>
              <a:rPr lang="ko-KR" altLang="en-US" dirty="0" smtClean="0"/>
              <a:t>휜 </a:t>
            </a:r>
            <a:r>
              <a:rPr lang="ko-KR" altLang="en-US" dirty="0"/>
              <a:t>클립을 빨대의 위쪽에 테이프로 고정시키기</a:t>
            </a:r>
          </a:p>
          <a:p>
            <a:pPr fontAlgn="base"/>
            <a:endParaRPr lang="en-US" altLang="ko-KR" sz="1100" dirty="0" smtClean="0"/>
          </a:p>
          <a:p>
            <a:pPr fontAlgn="base"/>
            <a:endParaRPr lang="en-US" altLang="ko-KR" sz="1100" dirty="0" smtClean="0"/>
          </a:p>
          <a:p>
            <a:pPr fontAlgn="base"/>
            <a:endParaRPr lang="en-US" altLang="ko-KR" sz="1100" dirty="0"/>
          </a:p>
          <a:p>
            <a:pPr fontAlgn="base"/>
            <a:endParaRPr lang="en-US" altLang="ko-KR" sz="1100" dirty="0"/>
          </a:p>
          <a:p>
            <a:pPr fontAlgn="base"/>
            <a:endParaRPr lang="en-US" altLang="ko-KR" sz="1100" dirty="0" smtClean="0"/>
          </a:p>
          <a:p>
            <a:pPr fontAlgn="base"/>
            <a:endParaRPr lang="en-US" altLang="ko-KR" sz="1100" dirty="0" smtClean="0"/>
          </a:p>
          <a:p>
            <a:pPr fontAlgn="base"/>
            <a:r>
              <a:rPr lang="ko-KR" altLang="en-US" dirty="0" smtClean="0"/>
              <a:t>발사대 </a:t>
            </a:r>
            <a:r>
              <a:rPr lang="ko-KR" altLang="en-US" dirty="0"/>
              <a:t>만들고 고무줄 끼우기</a:t>
            </a:r>
          </a:p>
          <a:p>
            <a:endParaRPr lang="en-US" altLang="ko-KR" sz="1100" dirty="0" smtClean="0"/>
          </a:p>
          <a:p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 smtClean="0"/>
          </a:p>
          <a:p>
            <a:r>
              <a:rPr lang="ko-KR" altLang="en-US" dirty="0" smtClean="0"/>
              <a:t>나무 </a:t>
            </a:r>
            <a:r>
              <a:rPr lang="ko-KR" altLang="en-US" dirty="0"/>
              <a:t>막대기와 테이프를 함께 고정하기</a:t>
            </a:r>
          </a:p>
          <a:p>
            <a:endParaRPr lang="ko-KR" altLang="en-US" sz="1100" dirty="0"/>
          </a:p>
        </p:txBody>
      </p:sp>
      <p:pic>
        <p:nvPicPr>
          <p:cNvPr id="10242" name="Picture 2" descr="C:\Users\Administrator\Desktop\창의공학설계\창의공학설계_그림파일\11장\그림11-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8"/>
          <a:stretch/>
        </p:blipFill>
        <p:spPr bwMode="auto">
          <a:xfrm>
            <a:off x="1135280" y="1914477"/>
            <a:ext cx="3846389" cy="12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dministrator\Desktop\창의공학설계\창의공학설계_그림파일\11장\그림11-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19"/>
          <a:stretch/>
        </p:blipFill>
        <p:spPr bwMode="auto">
          <a:xfrm>
            <a:off x="1076288" y="4993512"/>
            <a:ext cx="3837304" cy="12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창의공학설계\창의공학설계_그림파일\11장\그림11-2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" r="50000" b="19213"/>
          <a:stretch/>
        </p:blipFill>
        <p:spPr bwMode="auto">
          <a:xfrm>
            <a:off x="1082936" y="3470801"/>
            <a:ext cx="1943308" cy="12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\Desktop\창의공학설계\창의공학설계_그림파일\11장\그림11-2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6583"/>
          <a:stretch/>
        </p:blipFill>
        <p:spPr bwMode="auto">
          <a:xfrm>
            <a:off x="3025622" y="3470801"/>
            <a:ext cx="1913462" cy="122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5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고무줄 로켓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(7) </a:t>
            </a:r>
            <a:r>
              <a:rPr lang="ko-KR" altLang="en-US" b="1" dirty="0"/>
              <a:t>모형 제작 완료와 모형 </a:t>
            </a:r>
            <a:r>
              <a:rPr lang="ko-KR" altLang="en-US" b="1" dirty="0" smtClean="0"/>
              <a:t>테스트</a:t>
            </a:r>
          </a:p>
          <a:p>
            <a:pPr fontAlgn="base"/>
            <a:r>
              <a:rPr lang="ko-KR" altLang="en-US" dirty="0" smtClean="0"/>
              <a:t>추진력</a:t>
            </a:r>
            <a:r>
              <a:rPr lang="en-US" altLang="ko-KR" dirty="0"/>
              <a:t>, </a:t>
            </a:r>
            <a:r>
              <a:rPr lang="ko-KR" altLang="en-US" dirty="0"/>
              <a:t>방향성</a:t>
            </a:r>
            <a:r>
              <a:rPr lang="en-US" altLang="ko-KR" dirty="0"/>
              <a:t>, </a:t>
            </a:r>
            <a:r>
              <a:rPr lang="ko-KR" altLang="en-US" dirty="0"/>
              <a:t>심미성 테스트</a:t>
            </a:r>
          </a:p>
          <a:p>
            <a:pPr fontAlgn="base"/>
            <a:r>
              <a:rPr lang="ko-KR" altLang="en-US" dirty="0" smtClean="0"/>
              <a:t>조건들을 </a:t>
            </a:r>
            <a:r>
              <a:rPr lang="ko-KR" altLang="en-US" dirty="0"/>
              <a:t>만족하면 고무줄 로켓 제작 완료</a:t>
            </a:r>
          </a:p>
          <a:p>
            <a:endParaRPr lang="ko-KR" altLang="en-US" dirty="0"/>
          </a:p>
        </p:txBody>
      </p:sp>
      <p:pic>
        <p:nvPicPr>
          <p:cNvPr id="11266" name="Picture 2" descr="C:\Users\Administrator\Desktop\창의공학설계\창의공학설계_그림파일\11장\그림11-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02681"/>
            <a:ext cx="2279650" cy="18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dministrator\Desktop\창의공학설계\창의공학설계_그림파일\11장\그림11-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73" y="4149080"/>
            <a:ext cx="437673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9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4. </a:t>
            </a:r>
            <a:r>
              <a:rPr lang="ko-KR" altLang="en-US" dirty="0"/>
              <a:t>카드를 이용한 태양열 </a:t>
            </a:r>
            <a:r>
              <a:rPr lang="en-US" altLang="ko-KR" dirty="0"/>
              <a:t>AA </a:t>
            </a:r>
            <a:r>
              <a:rPr lang="ko-KR" altLang="en-US" dirty="0"/>
              <a:t>건전지 충전기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8052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(1) </a:t>
            </a:r>
            <a:r>
              <a:rPr lang="ko-KR" altLang="en-US" b="1" dirty="0"/>
              <a:t>설계목표</a:t>
            </a:r>
          </a:p>
          <a:p>
            <a:pPr marL="0" indent="0" fontAlgn="base">
              <a:buNone/>
            </a:pPr>
            <a:r>
              <a:rPr lang="ko-KR" altLang="en-US" dirty="0" smtClean="0"/>
              <a:t>    카드로 </a:t>
            </a:r>
            <a:r>
              <a:rPr lang="ko-KR" altLang="en-US" dirty="0"/>
              <a:t>충전기 틀을 만들어서 태양열 </a:t>
            </a:r>
            <a:r>
              <a:rPr lang="en-US" altLang="ko-KR" dirty="0"/>
              <a:t>AA </a:t>
            </a:r>
            <a:r>
              <a:rPr lang="ko-KR" altLang="en-US" dirty="0"/>
              <a:t>건전지 충전기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2) </a:t>
            </a:r>
            <a:r>
              <a:rPr lang="ko-KR" altLang="en-US" b="1" dirty="0"/>
              <a:t>제한 조건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태양열로 </a:t>
            </a:r>
            <a:r>
              <a:rPr lang="en-US" altLang="ko-KR" dirty="0"/>
              <a:t>30</a:t>
            </a:r>
            <a:r>
              <a:rPr lang="ko-KR" altLang="en-US" dirty="0"/>
              <a:t>분 안에 사용할 수 있는 양의 건전지가 충전됨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충전하는 건전지가 벗어나지 않게 고정시킴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충전기의 크기는 쉽게 휴대할 수 있는 크기로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3) </a:t>
            </a:r>
            <a:r>
              <a:rPr lang="ko-KR" altLang="en-US" b="1" dirty="0"/>
              <a:t>평가 기준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기능성</a:t>
            </a:r>
            <a:r>
              <a:rPr lang="en-US" altLang="ko-KR" dirty="0"/>
              <a:t>(55%): </a:t>
            </a:r>
            <a:r>
              <a:rPr lang="ko-KR" altLang="en-US" dirty="0"/>
              <a:t>실제 건전지로 사용할 수 있어야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 err="1"/>
              <a:t>휴대성</a:t>
            </a:r>
            <a:r>
              <a:rPr lang="en-US" altLang="ko-KR" dirty="0"/>
              <a:t>(30%): </a:t>
            </a:r>
            <a:r>
              <a:rPr lang="ko-KR" altLang="en-US" dirty="0"/>
              <a:t>충전기를 휴대할 수 있도록 제작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경제성</a:t>
            </a:r>
            <a:r>
              <a:rPr lang="en-US" altLang="ko-KR" dirty="0"/>
              <a:t>(15%): </a:t>
            </a:r>
            <a:r>
              <a:rPr lang="ko-KR" altLang="en-US" dirty="0"/>
              <a:t>값싼 가격으로 충전기를 제작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카드를 이용한 태양열 </a:t>
            </a:r>
            <a:r>
              <a:rPr lang="en-US" altLang="ko-KR" dirty="0"/>
              <a:t>AA </a:t>
            </a:r>
            <a:r>
              <a:rPr lang="ko-KR" altLang="en-US" dirty="0"/>
              <a:t>건전지 충전기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(4) </a:t>
            </a:r>
            <a:r>
              <a:rPr lang="ko-KR" altLang="en-US" b="1" dirty="0"/>
              <a:t>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태양 대신 전구로 빛을 가하여 태양열을 대신함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충전한 건전지를 </a:t>
            </a:r>
            <a:r>
              <a:rPr lang="ko-KR" altLang="en-US" dirty="0" err="1"/>
              <a:t>아두이노에</a:t>
            </a:r>
            <a:r>
              <a:rPr lang="ko-KR" altLang="en-US" dirty="0"/>
              <a:t> 연결하여 작동 여부 확인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5) </a:t>
            </a:r>
            <a:r>
              <a:rPr lang="ko-KR" altLang="en-US" b="1" dirty="0"/>
              <a:t>준비 단계</a:t>
            </a:r>
          </a:p>
          <a:p>
            <a:pPr marL="36000" indent="0" fontAlgn="base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태양열 </a:t>
            </a:r>
            <a:r>
              <a:rPr lang="en-US" altLang="ko-KR" dirty="0"/>
              <a:t>AA </a:t>
            </a:r>
            <a:r>
              <a:rPr lang="ko-KR" altLang="en-US" dirty="0"/>
              <a:t>건전지 충전기 제작에 필요한 물품 준비</a:t>
            </a:r>
          </a:p>
          <a:p>
            <a:endParaRPr lang="ko-KR" altLang="en-US" dirty="0"/>
          </a:p>
        </p:txBody>
      </p:sp>
      <p:pic>
        <p:nvPicPr>
          <p:cNvPr id="12290" name="Picture 2" descr="C:\Users\Administrator\Desktop\창의공학설계\창의공학설계_그림파일\11장\그림11-2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3"/>
          <a:stretch/>
        </p:blipFill>
        <p:spPr bwMode="auto">
          <a:xfrm>
            <a:off x="1934022" y="3140968"/>
            <a:ext cx="3502074" cy="230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카드를 이용한 태양열 </a:t>
            </a:r>
            <a:r>
              <a:rPr lang="en-US" altLang="ko-KR" dirty="0"/>
              <a:t>AA </a:t>
            </a:r>
            <a:r>
              <a:rPr lang="ko-KR" altLang="en-US" dirty="0"/>
              <a:t>건전지 충전기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 과정</a:t>
            </a:r>
          </a:p>
          <a:p>
            <a:pPr fontAlgn="base"/>
            <a:r>
              <a:rPr lang="ko-KR" altLang="en-US" dirty="0" smtClean="0"/>
              <a:t>카드 </a:t>
            </a:r>
            <a:r>
              <a:rPr lang="ko-KR" altLang="en-US" dirty="0"/>
              <a:t>접고</a:t>
            </a:r>
            <a:r>
              <a:rPr lang="en-US" altLang="ko-KR" dirty="0"/>
              <a:t>, </a:t>
            </a:r>
            <a:r>
              <a:rPr lang="ko-KR" altLang="en-US" dirty="0"/>
              <a:t>구리 테이프 붙이기</a:t>
            </a:r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err="1" smtClean="0"/>
              <a:t>Solettes</a:t>
            </a:r>
            <a:r>
              <a:rPr lang="en-US" altLang="ko-KR" dirty="0" smtClean="0"/>
              <a:t> </a:t>
            </a:r>
            <a:r>
              <a:rPr lang="ko-KR" altLang="en-US" dirty="0"/>
              <a:t>실리콘 칩들을 연결해서 붙이기</a:t>
            </a:r>
          </a:p>
          <a:p>
            <a:endParaRPr lang="ko-KR" altLang="en-US" dirty="0"/>
          </a:p>
        </p:txBody>
      </p:sp>
      <p:pic>
        <p:nvPicPr>
          <p:cNvPr id="13314" name="Picture 2" descr="C:\Users\Administrator\Desktop\창의공학설계\창의공학설계_그림파일\11장\그림11-2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71"/>
          <a:stretch/>
        </p:blipFill>
        <p:spPr bwMode="auto">
          <a:xfrm>
            <a:off x="1095952" y="1907000"/>
            <a:ext cx="1751175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Administrator\Desktop\창의공학설계\창의공학설계_그림파일\11장\그림11-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692"/>
          <a:stretch/>
        </p:blipFill>
        <p:spPr bwMode="auto">
          <a:xfrm>
            <a:off x="2843808" y="1897317"/>
            <a:ext cx="1663726" cy="125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Administrator\Desktop\창의공학설계\창의공학설계_그림파일\11장\그림11-2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3"/>
          <a:stretch/>
        </p:blipFill>
        <p:spPr bwMode="auto">
          <a:xfrm>
            <a:off x="1115617" y="3639788"/>
            <a:ext cx="3384376" cy="245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 smtClean="0">
                  <a:solidFill>
                    <a:srgbClr val="92D050"/>
                  </a:solidFill>
                  <a:latin typeface="+mn-ea"/>
                </a:rPr>
                <a:t>11</a:t>
              </a:r>
              <a:endParaRPr lang="ko-KR" altLang="en-US" b="1" spc="-500" dirty="0">
                <a:solidFill>
                  <a:srgbClr val="92D050"/>
                </a:solidFill>
                <a:latin typeface="+mn-ea"/>
                <a:ea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 smtClean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680912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제</a:t>
            </a:r>
            <a:r>
              <a:rPr lang="en-US" altLang="ko-KR" sz="1200" b="1" dirty="0"/>
              <a:t>11</a:t>
            </a:r>
            <a:r>
              <a:rPr lang="ko-KR" altLang="en-US" sz="1200" b="1" dirty="0"/>
              <a:t>장에서는 창의공학설계 프로젝트와 관련된 주제를 다루는데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이를 위해 여러 가지 창의공학설계</a:t>
            </a:r>
          </a:p>
          <a:p>
            <a:pPr marL="0" indent="0">
              <a:buNone/>
            </a:pPr>
            <a:r>
              <a:rPr lang="ko-KR" altLang="en-US" sz="1200" b="1" dirty="0"/>
              <a:t>프로젝트의 예들을 살펴본다</a:t>
            </a:r>
            <a:r>
              <a:rPr lang="en-US" altLang="ko-KR" sz="1200" b="1" dirty="0"/>
              <a:t>. 11.1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11.7</a:t>
            </a:r>
            <a:r>
              <a:rPr lang="ko-KR" altLang="en-US" sz="1200" b="1" dirty="0"/>
              <a:t>까지는 중간과정을 포함하여 상세하게 해설하였다</a:t>
            </a:r>
            <a:r>
              <a:rPr lang="en-US" altLang="ko-KR" sz="1200" b="1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11.8</a:t>
            </a:r>
            <a:r>
              <a:rPr lang="ko-KR" altLang="en-US" sz="1200" b="1" dirty="0"/>
              <a:t>에서는 공학설계 프로세스 </a:t>
            </a:r>
            <a:r>
              <a:rPr lang="en-US" altLang="ko-KR" sz="1200" b="1" dirty="0"/>
              <a:t>7</a:t>
            </a:r>
            <a:r>
              <a:rPr lang="ko-KR" altLang="en-US" sz="1200" b="1" dirty="0"/>
              <a:t>단계에 의한 풍선 로켓 만들기가 매우 상세하게 기술되어 있으므로 다</a:t>
            </a:r>
          </a:p>
          <a:p>
            <a:pPr marL="0" indent="0">
              <a:buNone/>
            </a:pPr>
            <a:r>
              <a:rPr lang="ko-KR" altLang="en-US" sz="1200" b="1" dirty="0" err="1"/>
              <a:t>른</a:t>
            </a:r>
            <a:r>
              <a:rPr lang="ko-KR" altLang="en-US" sz="1200" b="1" dirty="0"/>
              <a:t> 프로젝트 수행의 단계별 분석에 좋은 참고가 될 것이다</a:t>
            </a:r>
            <a:r>
              <a:rPr lang="en-US" altLang="ko-KR" sz="1200" b="1" dirty="0"/>
              <a:t>. 11.9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11.10</a:t>
            </a:r>
            <a:r>
              <a:rPr lang="ko-KR" altLang="en-US" sz="1200" b="1" dirty="0"/>
              <a:t>은 기본적인 내용을 중심으로</a:t>
            </a:r>
          </a:p>
          <a:p>
            <a:pPr marL="0" indent="0">
              <a:buNone/>
            </a:pPr>
            <a:r>
              <a:rPr lang="ko-KR" altLang="en-US" sz="1200" b="1" dirty="0"/>
              <a:t>표현하였는데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자세한 것은 프로젝트 과제로 부여할 수도 있을 것이다</a:t>
            </a:r>
            <a:r>
              <a:rPr lang="en-US" altLang="ko-KR" sz="1200" b="1" dirty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318720"/>
            <a:ext cx="640871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11.1 </a:t>
            </a:r>
            <a:r>
              <a:rPr lang="ko-KR" altLang="en-US" sz="1500" b="1" dirty="0">
                <a:solidFill>
                  <a:srgbClr val="002060"/>
                </a:solidFill>
              </a:rPr>
              <a:t>충돌 안전장치 자동차 </a:t>
            </a:r>
            <a:r>
              <a:rPr lang="en-US" altLang="ko-KR" sz="1500" b="1" dirty="0">
                <a:solidFill>
                  <a:srgbClr val="002060"/>
                </a:solidFill>
              </a:rPr>
              <a:t>| 11.2 </a:t>
            </a:r>
            <a:r>
              <a:rPr lang="ko-KR" altLang="en-US" sz="1500" b="1" dirty="0">
                <a:solidFill>
                  <a:srgbClr val="002060"/>
                </a:solidFill>
              </a:rPr>
              <a:t>주사기 포크레인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11.3 </a:t>
            </a:r>
            <a:r>
              <a:rPr lang="ko-KR" altLang="en-US" sz="1500" b="1" dirty="0">
                <a:solidFill>
                  <a:srgbClr val="002060"/>
                </a:solidFill>
              </a:rPr>
              <a:t>고무줄 로켓 </a:t>
            </a:r>
            <a:r>
              <a:rPr lang="ko-KR" altLang="en-US" sz="1500" b="1" dirty="0" smtClean="0">
                <a:solidFill>
                  <a:srgbClr val="002060"/>
                </a:solidFill>
              </a:rPr>
              <a:t>만들기 </a:t>
            </a:r>
            <a:r>
              <a:rPr lang="en-US" altLang="ko-KR" sz="1500" b="1" dirty="0">
                <a:solidFill>
                  <a:srgbClr val="002060"/>
                </a:solidFill>
              </a:rPr>
              <a:t>| </a:t>
            </a:r>
            <a:r>
              <a:rPr lang="en-US" altLang="ko-KR" sz="1500" b="1" dirty="0" smtClean="0">
                <a:solidFill>
                  <a:srgbClr val="002060"/>
                </a:solidFill>
              </a:rPr>
              <a:t>11.4 </a:t>
            </a:r>
            <a:r>
              <a:rPr lang="ko-KR" altLang="en-US" sz="1500" b="1" dirty="0">
                <a:solidFill>
                  <a:srgbClr val="002060"/>
                </a:solidFill>
              </a:rPr>
              <a:t>카드를 이용한 태양열 </a:t>
            </a:r>
            <a:r>
              <a:rPr lang="en-US" altLang="ko-KR" sz="1500" b="1" dirty="0">
                <a:solidFill>
                  <a:srgbClr val="002060"/>
                </a:solidFill>
              </a:rPr>
              <a:t>AA </a:t>
            </a:r>
            <a:r>
              <a:rPr lang="ko-KR" altLang="en-US" sz="1500" b="1" dirty="0">
                <a:solidFill>
                  <a:srgbClr val="002060"/>
                </a:solidFill>
              </a:rPr>
              <a:t>건전지 충전기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11.5 </a:t>
            </a:r>
            <a:r>
              <a:rPr lang="ko-KR" altLang="en-US" sz="1500" b="1" dirty="0">
                <a:solidFill>
                  <a:srgbClr val="002060"/>
                </a:solidFill>
              </a:rPr>
              <a:t>나무막대로 다리 만들기 </a:t>
            </a:r>
            <a:r>
              <a:rPr lang="en-US" altLang="ko-KR" sz="1500" b="1" dirty="0">
                <a:solidFill>
                  <a:srgbClr val="002060"/>
                </a:solidFill>
              </a:rPr>
              <a:t>| 11.6 </a:t>
            </a:r>
            <a:r>
              <a:rPr lang="ko-KR" altLang="en-US" sz="1500" b="1" dirty="0">
                <a:solidFill>
                  <a:srgbClr val="002060"/>
                </a:solidFill>
              </a:rPr>
              <a:t>양초 증기선 만들기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11.7 </a:t>
            </a:r>
            <a:r>
              <a:rPr lang="ko-KR" altLang="en-US" sz="1500" b="1" dirty="0">
                <a:solidFill>
                  <a:srgbClr val="002060"/>
                </a:solidFill>
              </a:rPr>
              <a:t>낙하산 만들기 </a:t>
            </a:r>
            <a:r>
              <a:rPr lang="en-US" altLang="ko-KR" sz="1500" b="1" dirty="0">
                <a:solidFill>
                  <a:srgbClr val="002060"/>
                </a:solidFill>
              </a:rPr>
              <a:t>| 11.8 </a:t>
            </a:r>
            <a:r>
              <a:rPr lang="ko-KR" altLang="en-US" sz="1500" b="1" dirty="0">
                <a:solidFill>
                  <a:srgbClr val="002060"/>
                </a:solidFill>
              </a:rPr>
              <a:t>인공위성 발사 로켓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11.9 </a:t>
            </a:r>
            <a:r>
              <a:rPr lang="ko-KR" altLang="en-US" sz="1500" b="1" dirty="0" smtClean="0">
                <a:solidFill>
                  <a:srgbClr val="002060"/>
                </a:solidFill>
              </a:rPr>
              <a:t>고무줄 헬리콥터 만들기 </a:t>
            </a:r>
            <a:r>
              <a:rPr lang="en-US" altLang="ko-KR" sz="1500" b="1" dirty="0">
                <a:solidFill>
                  <a:srgbClr val="002060"/>
                </a:solidFill>
              </a:rPr>
              <a:t>| 11.10 </a:t>
            </a:r>
            <a:r>
              <a:rPr lang="ko-KR" altLang="en-US" sz="1500" b="1" dirty="0">
                <a:solidFill>
                  <a:srgbClr val="002060"/>
                </a:solidFill>
              </a:rPr>
              <a:t>계란 떨어뜨리기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739" y="314096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rgbClr val="002060"/>
                </a:solidFill>
                <a:latin typeface="+mj-lt"/>
              </a:rPr>
              <a:t>창의공학설계</a:t>
            </a:r>
            <a:endParaRPr lang="en-US" altLang="ko-KR" sz="2400" b="1" spc="-150" dirty="0" smtClean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ko-KR" altLang="en-US" sz="2400" b="1" spc="-150" dirty="0" smtClean="0">
                <a:solidFill>
                  <a:srgbClr val="002060"/>
                </a:solidFill>
                <a:latin typeface="+mj-lt"/>
              </a:rPr>
              <a:t>프로젝트 예제들</a:t>
            </a:r>
            <a:endParaRPr lang="en-US" altLang="ko-KR" sz="2400" b="1" spc="-150" dirty="0" smtClean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608904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flipH="1">
            <a:off x="6072198" y="2071678"/>
            <a:ext cx="21431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 smtClean="0">
                <a:solidFill>
                  <a:schemeClr val="accent6">
                    <a:lumMod val="50000"/>
                  </a:schemeClr>
                </a:solidFill>
              </a:rPr>
              <a:t>[</a:t>
            </a:r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</a:rPr>
              <a:t>선택옵션</a:t>
            </a:r>
            <a:r>
              <a:rPr lang="en-US" altLang="ko-KR" sz="3200" b="1" dirty="0" smtClean="0">
                <a:solidFill>
                  <a:schemeClr val="accent6">
                    <a:lumMod val="50000"/>
                  </a:schemeClr>
                </a:solidFill>
              </a:rPr>
              <a:t>]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4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카드를 이용한 태양열 </a:t>
            </a:r>
            <a:r>
              <a:rPr lang="en-US" altLang="ko-KR" dirty="0"/>
              <a:t>AA </a:t>
            </a:r>
            <a:r>
              <a:rPr lang="ko-KR" altLang="en-US" dirty="0"/>
              <a:t>건전지 충전기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 과정</a:t>
            </a:r>
          </a:p>
          <a:p>
            <a:pPr fontAlgn="base"/>
            <a:r>
              <a:rPr lang="ko-KR" altLang="en-US" dirty="0" smtClean="0"/>
              <a:t>카드가 </a:t>
            </a:r>
            <a:r>
              <a:rPr lang="ko-KR" altLang="en-US" dirty="0"/>
              <a:t>접힌 양쪽 끝에 자석을 붙여 건전지 고정</a:t>
            </a:r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전기 </a:t>
            </a:r>
            <a:r>
              <a:rPr lang="ko-KR" altLang="en-US" dirty="0"/>
              <a:t>신호를 보내는 </a:t>
            </a:r>
            <a:r>
              <a:rPr lang="ko-KR" altLang="en-US" dirty="0" err="1"/>
              <a:t>잭과</a:t>
            </a:r>
            <a:r>
              <a:rPr lang="ko-KR" altLang="en-US" dirty="0"/>
              <a:t> 함께 </a:t>
            </a:r>
            <a:r>
              <a:rPr lang="ko-KR" altLang="en-US" dirty="0" err="1"/>
              <a:t>아두이노</a:t>
            </a:r>
            <a:r>
              <a:rPr lang="ko-KR" altLang="en-US" dirty="0"/>
              <a:t> 연결</a:t>
            </a:r>
          </a:p>
          <a:p>
            <a:endParaRPr lang="ko-KR" altLang="en-US" dirty="0"/>
          </a:p>
        </p:txBody>
      </p:sp>
      <p:pic>
        <p:nvPicPr>
          <p:cNvPr id="14338" name="Picture 2" descr="C:\Users\Administrator\Desktop\창의공학설계\창의공학설계_그림파일\11장\그림11-3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3"/>
          <a:stretch/>
        </p:blipFill>
        <p:spPr bwMode="auto">
          <a:xfrm>
            <a:off x="1105784" y="1959642"/>
            <a:ext cx="4705350" cy="183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Administrator\Desktop\창의공학설계\창의공학설계_그림파일\11장\그림11-3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3"/>
          <a:stretch/>
        </p:blipFill>
        <p:spPr bwMode="auto">
          <a:xfrm>
            <a:off x="1075271" y="4243936"/>
            <a:ext cx="4681537" cy="17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카드를 이용한 태양열 </a:t>
            </a:r>
            <a:r>
              <a:rPr lang="en-US" altLang="ko-KR" dirty="0"/>
              <a:t>AA </a:t>
            </a:r>
            <a:r>
              <a:rPr lang="ko-KR" altLang="en-US" dirty="0"/>
              <a:t>건전지 충전기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(7) </a:t>
            </a:r>
            <a:r>
              <a:rPr lang="ko-KR" altLang="en-US" b="1" dirty="0"/>
              <a:t>모형 테스트 단계</a:t>
            </a:r>
          </a:p>
          <a:p>
            <a:pPr fontAlgn="base"/>
            <a:r>
              <a:rPr lang="ko-KR" altLang="en-US" dirty="0" smtClean="0"/>
              <a:t>모형 </a:t>
            </a:r>
            <a:r>
              <a:rPr lang="ko-KR" altLang="en-US" dirty="0"/>
              <a:t>제작이 완성되면 충전이 되어 불이 들어오는지 테스트</a:t>
            </a:r>
          </a:p>
          <a:p>
            <a:endParaRPr lang="ko-KR" altLang="en-US" dirty="0"/>
          </a:p>
        </p:txBody>
      </p:sp>
      <p:pic>
        <p:nvPicPr>
          <p:cNvPr id="15362" name="Picture 2" descr="C:\Users\Administrator\Desktop\창의공학설계\창의공학설계_그림파일\11장\그림11-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9677"/>
            <a:ext cx="2316163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Administrator\Desktop\창의공학설계\창의공학설계_그림파일\11장\그림11-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80" y="2157933"/>
            <a:ext cx="2305050" cy="26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5. </a:t>
            </a:r>
            <a:r>
              <a:rPr lang="ko-KR" altLang="en-US" dirty="0"/>
              <a:t>나무막대로 다리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(1) </a:t>
            </a:r>
            <a:r>
              <a:rPr lang="ko-KR" altLang="en-US" b="1" dirty="0"/>
              <a:t>설계 목표</a:t>
            </a:r>
          </a:p>
          <a:p>
            <a:pPr marL="36000" indent="0" fontAlgn="base">
              <a:buNone/>
            </a:pPr>
            <a:r>
              <a:rPr lang="ko-KR" altLang="en-US" dirty="0" smtClean="0"/>
              <a:t>    나무막대를 </a:t>
            </a:r>
            <a:r>
              <a:rPr lang="ko-KR" altLang="en-US" dirty="0"/>
              <a:t>이용하여 튼튼한 다리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2) </a:t>
            </a:r>
            <a:r>
              <a:rPr lang="ko-KR" altLang="en-US" b="1" dirty="0"/>
              <a:t>제한 조건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실생활에서 쉽게 구할 수 있는 재료를 이용하여 다리 </a:t>
            </a:r>
            <a:r>
              <a:rPr lang="ko-KR" altLang="en-US" dirty="0" smtClean="0"/>
              <a:t>제작 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충분한 무게를 버틸 수 있는 다리 제작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재료비 구입비가 총 </a:t>
            </a:r>
            <a:r>
              <a:rPr lang="en-US" altLang="ko-KR" dirty="0"/>
              <a:t>3</a:t>
            </a:r>
            <a:r>
              <a:rPr lang="ko-KR" altLang="en-US" dirty="0"/>
              <a:t>만 원 이내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3) </a:t>
            </a:r>
            <a:r>
              <a:rPr lang="ko-KR" altLang="en-US" b="1" dirty="0"/>
              <a:t>평가 기준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견고성</a:t>
            </a:r>
            <a:r>
              <a:rPr lang="en-US" altLang="ko-KR" dirty="0"/>
              <a:t>(80%): </a:t>
            </a:r>
            <a:r>
              <a:rPr lang="ko-KR" altLang="en-US" dirty="0"/>
              <a:t>최대한 많은 힘이 가해지는 힘을 버텨야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경제성</a:t>
            </a:r>
            <a:r>
              <a:rPr lang="en-US" altLang="ko-KR" dirty="0"/>
              <a:t>(10%): </a:t>
            </a:r>
            <a:r>
              <a:rPr lang="ko-KR" altLang="en-US" dirty="0"/>
              <a:t>재료비가 최소화 되었는지를 점검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심미성</a:t>
            </a:r>
            <a:r>
              <a:rPr lang="en-US" altLang="ko-KR" dirty="0"/>
              <a:t>(10%): </a:t>
            </a:r>
            <a:r>
              <a:rPr lang="ko-KR" altLang="en-US" dirty="0"/>
              <a:t>다리의 모형이 아름답게 만들어야 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나무막대로 다리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(4) </a:t>
            </a:r>
            <a:r>
              <a:rPr lang="ko-KR" altLang="en-US" b="1" dirty="0"/>
              <a:t>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만든 모형에 줄로 감싸서 </a:t>
            </a:r>
            <a:r>
              <a:rPr lang="ko-KR" altLang="en-US" dirty="0" err="1"/>
              <a:t>걸이용</a:t>
            </a:r>
            <a:r>
              <a:rPr lang="ko-KR" altLang="en-US" dirty="0"/>
              <a:t> 저울을 매달아 놓음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 err="1"/>
              <a:t>걸이용</a:t>
            </a:r>
            <a:r>
              <a:rPr lang="ko-KR" altLang="en-US" dirty="0"/>
              <a:t> 저울에 무거운 물체를 걸어서 다리의 성능 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무게는 천천히 증가시켜서 테스트 진행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5) </a:t>
            </a:r>
            <a:r>
              <a:rPr lang="ko-KR" altLang="en-US" b="1" dirty="0"/>
              <a:t>준비 단계</a:t>
            </a:r>
          </a:p>
          <a:p>
            <a:pPr marL="0" indent="0" fontAlgn="base">
              <a:buNone/>
            </a:pPr>
            <a:r>
              <a:rPr lang="ko-KR" altLang="en-US" dirty="0" smtClean="0"/>
              <a:t>    나무막대 </a:t>
            </a:r>
            <a:r>
              <a:rPr lang="ko-KR" altLang="en-US" dirty="0"/>
              <a:t>다리 제작에 필요한 물품 준비</a:t>
            </a:r>
          </a:p>
          <a:p>
            <a:endParaRPr lang="ko-KR" altLang="en-US" dirty="0"/>
          </a:p>
        </p:txBody>
      </p:sp>
      <p:pic>
        <p:nvPicPr>
          <p:cNvPr id="16386" name="Picture 2" descr="C:\Users\Administrator\Desktop\창의공학설계\창의공학설계_그림파일\11장\그림11-3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25"/>
          <a:stretch/>
        </p:blipFill>
        <p:spPr bwMode="auto">
          <a:xfrm>
            <a:off x="981432" y="3432184"/>
            <a:ext cx="4517628" cy="21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나무막대로 다리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</a:t>
            </a:r>
          </a:p>
          <a:p>
            <a:pPr fontAlgn="base"/>
            <a:r>
              <a:rPr lang="ko-KR" altLang="en-US" dirty="0" smtClean="0"/>
              <a:t>바를 </a:t>
            </a:r>
            <a:r>
              <a:rPr lang="ko-KR" altLang="en-US" dirty="0"/>
              <a:t>삼각형 모양으로 제작하고 겹쳐 이어 붙이기</a:t>
            </a:r>
          </a:p>
          <a:p>
            <a:pPr fontAlgn="base"/>
            <a:endParaRPr lang="en-US" altLang="ko-KR" sz="1000" dirty="0" smtClean="0"/>
          </a:p>
          <a:p>
            <a:pPr fontAlgn="base"/>
            <a:endParaRPr lang="en-US" altLang="ko-KR" sz="1000" dirty="0"/>
          </a:p>
          <a:p>
            <a:pPr fontAlgn="base"/>
            <a:endParaRPr lang="en-US" altLang="ko-KR" sz="1000" dirty="0" smtClean="0"/>
          </a:p>
          <a:p>
            <a:pPr fontAlgn="base"/>
            <a:endParaRPr lang="en-US" altLang="ko-KR" sz="1000" dirty="0"/>
          </a:p>
          <a:p>
            <a:pPr fontAlgn="base"/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marL="0" indent="0" fontAlgn="base">
              <a:buNone/>
            </a:pPr>
            <a:endParaRPr lang="en-US" altLang="ko-KR" sz="1000" dirty="0" smtClean="0"/>
          </a:p>
          <a:p>
            <a:pPr fontAlgn="base"/>
            <a:r>
              <a:rPr lang="ko-KR" altLang="en-US" dirty="0" smtClean="0"/>
              <a:t>바닥 </a:t>
            </a:r>
            <a:r>
              <a:rPr lang="ko-KR" altLang="en-US" dirty="0"/>
              <a:t>제작과 삼각 바 비스듬히 </a:t>
            </a:r>
            <a:r>
              <a:rPr lang="ko-KR" altLang="en-US" dirty="0" smtClean="0"/>
              <a:t>세우기</a:t>
            </a:r>
            <a:endParaRPr lang="ko-KR" altLang="en-US" dirty="0"/>
          </a:p>
          <a:p>
            <a:pPr fontAlgn="base"/>
            <a:endParaRPr lang="en-US" altLang="ko-KR" sz="1050" dirty="0" smtClean="0"/>
          </a:p>
          <a:p>
            <a:pPr fontAlgn="base"/>
            <a:endParaRPr lang="en-US" altLang="ko-KR" sz="1050" dirty="0" smtClean="0"/>
          </a:p>
          <a:p>
            <a:pPr fontAlgn="base"/>
            <a:endParaRPr lang="en-US" altLang="ko-KR" sz="1050" dirty="0"/>
          </a:p>
          <a:p>
            <a:pPr fontAlgn="base"/>
            <a:endParaRPr lang="en-US" altLang="ko-KR" sz="1050" dirty="0"/>
          </a:p>
          <a:p>
            <a:pPr fontAlgn="base"/>
            <a:endParaRPr lang="en-US" altLang="ko-KR" sz="1050" dirty="0" smtClean="0"/>
          </a:p>
          <a:p>
            <a:pPr fontAlgn="base"/>
            <a:endParaRPr lang="en-US" altLang="ko-KR" sz="1050" dirty="0" smtClean="0"/>
          </a:p>
          <a:p>
            <a:pPr fontAlgn="base"/>
            <a:r>
              <a:rPr lang="ko-KR" altLang="en-US" dirty="0" smtClean="0"/>
              <a:t>끈으로 </a:t>
            </a:r>
            <a:r>
              <a:rPr lang="ko-KR" altLang="en-US" dirty="0"/>
              <a:t>단단히 묶기</a:t>
            </a:r>
          </a:p>
          <a:p>
            <a:endParaRPr lang="en-US" altLang="ko-KR" sz="1050" dirty="0" smtClean="0"/>
          </a:p>
          <a:p>
            <a:endParaRPr lang="ko-KR" altLang="en-US" sz="1050" dirty="0"/>
          </a:p>
        </p:txBody>
      </p:sp>
      <p:pic>
        <p:nvPicPr>
          <p:cNvPr id="17410" name="Picture 2" descr="C:\Users\Administrator\Desktop\창의공학설계\창의공학설계_그림파일\11장\그림11-3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27192"/>
          <a:stretch/>
        </p:blipFill>
        <p:spPr bwMode="auto">
          <a:xfrm>
            <a:off x="1145112" y="1916832"/>
            <a:ext cx="2103244" cy="1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Administrator\Desktop\창의공학설계\창의공학설계_그림파일\11장\그림11-3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8530"/>
          <a:stretch/>
        </p:blipFill>
        <p:spPr bwMode="auto">
          <a:xfrm>
            <a:off x="3132769" y="1895810"/>
            <a:ext cx="2252824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Administrator\Desktop\창의공학설계\창의공학설계_그림파일\11장\그림11-3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7" b="21634"/>
          <a:stretch/>
        </p:blipFill>
        <p:spPr bwMode="auto">
          <a:xfrm>
            <a:off x="1092768" y="3576480"/>
            <a:ext cx="3737839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Administrator\Desktop\창의공학설계\창의공학설계_그림파일\11장\그림11-3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" t="5136" r="-2781" b="16134"/>
          <a:stretch/>
        </p:blipFill>
        <p:spPr bwMode="auto">
          <a:xfrm>
            <a:off x="1115616" y="5068704"/>
            <a:ext cx="2229649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나무막대로 다리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(7) </a:t>
            </a:r>
            <a:r>
              <a:rPr lang="ko-KR" altLang="en-US" b="1" dirty="0"/>
              <a:t>모형 테스트</a:t>
            </a:r>
          </a:p>
          <a:p>
            <a:pPr fontAlgn="base"/>
            <a:r>
              <a:rPr lang="ko-KR" altLang="en-US" dirty="0" smtClean="0"/>
              <a:t>여러 </a:t>
            </a:r>
            <a:r>
              <a:rPr lang="ko-KR" altLang="en-US" dirty="0"/>
              <a:t>가지 방법으로 하중을 주어 모형 다리의 견고성 테스트</a:t>
            </a:r>
          </a:p>
          <a:p>
            <a:endParaRPr lang="ko-KR" altLang="en-US" dirty="0"/>
          </a:p>
        </p:txBody>
      </p:sp>
      <p:pic>
        <p:nvPicPr>
          <p:cNvPr id="18434" name="Picture 2" descr="C:\Users\Administrator\Desktop\창의공학설계\창의공학설계_그림파일\11장\그림11-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33317"/>
            <a:ext cx="2803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dministrator\Desktop\창의공학설계\창의공학설계_그림파일\11장\그림11-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8" y="3923224"/>
            <a:ext cx="4718050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6. </a:t>
            </a:r>
            <a:r>
              <a:rPr lang="ko-KR" altLang="en-US" dirty="0"/>
              <a:t>양초 증기선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(1) </a:t>
            </a:r>
            <a:r>
              <a:rPr lang="ko-KR" altLang="en-US" b="1" dirty="0"/>
              <a:t>설계목표</a:t>
            </a:r>
          </a:p>
          <a:p>
            <a:pPr marL="36000" indent="0" fontAlgn="base">
              <a:buNone/>
            </a:pPr>
            <a:r>
              <a:rPr lang="ko-KR" altLang="en-US" dirty="0" smtClean="0"/>
              <a:t>    양초로 </a:t>
            </a:r>
            <a:r>
              <a:rPr lang="ko-KR" altLang="en-US" dirty="0"/>
              <a:t>증기를 데워 그것을 동력으로 움직이는 양초 증기선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2) </a:t>
            </a:r>
            <a:r>
              <a:rPr lang="ko-KR" altLang="en-US" b="1" dirty="0"/>
              <a:t>제한 조건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실생활에서 쉽게 구할 수 있는 재료를 이용하여 증기선 제작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양초를 태워 증기 동력을 이용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나무로 만들기 어려울 때는 스티로폼 이용 가능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3) </a:t>
            </a:r>
            <a:r>
              <a:rPr lang="ko-KR" altLang="en-US" b="1" dirty="0"/>
              <a:t>평가 기준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기동성</a:t>
            </a:r>
            <a:r>
              <a:rPr lang="en-US" altLang="ko-KR" dirty="0"/>
              <a:t>(80%): </a:t>
            </a:r>
            <a:r>
              <a:rPr lang="ko-KR" altLang="en-US" dirty="0"/>
              <a:t>배가 제대로 잘 움직일 수 있어야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경제성</a:t>
            </a:r>
            <a:r>
              <a:rPr lang="en-US" altLang="ko-KR" dirty="0"/>
              <a:t>(10%): </a:t>
            </a:r>
            <a:r>
              <a:rPr lang="ko-KR" altLang="en-US" dirty="0"/>
              <a:t>재료비가 최소화 되었는지를 점검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심미성</a:t>
            </a:r>
            <a:r>
              <a:rPr lang="en-US" altLang="ko-KR" dirty="0"/>
              <a:t>(10%): </a:t>
            </a:r>
            <a:r>
              <a:rPr lang="ko-KR" altLang="en-US" dirty="0"/>
              <a:t>배 모형을 아름답게 만들어야 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2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양초 증기선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(4) </a:t>
            </a:r>
            <a:r>
              <a:rPr lang="ko-KR" altLang="en-US" b="1" dirty="0"/>
              <a:t>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배가 제대로 잘 움직이는지 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방향을 조절했을 경우에도 제대로 작동하는지 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적어도 </a:t>
            </a:r>
            <a:r>
              <a:rPr lang="en-US" altLang="ko-KR" dirty="0"/>
              <a:t>30</a:t>
            </a:r>
            <a:r>
              <a:rPr lang="ko-KR" altLang="en-US" dirty="0"/>
              <a:t>초 이상 작동되는지 테스트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5) </a:t>
            </a:r>
            <a:r>
              <a:rPr lang="ko-KR" altLang="en-US" b="1" dirty="0"/>
              <a:t>준비 단계</a:t>
            </a:r>
          </a:p>
          <a:p>
            <a:pPr marL="0" indent="0" fontAlgn="base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   길이 </a:t>
            </a:r>
            <a:r>
              <a:rPr lang="en-US" altLang="ko-KR" dirty="0"/>
              <a:t>40cm, </a:t>
            </a:r>
            <a:r>
              <a:rPr lang="ko-KR" altLang="en-US" dirty="0"/>
              <a:t>지름 </a:t>
            </a:r>
            <a:r>
              <a:rPr lang="en-US" altLang="ko-KR" dirty="0"/>
              <a:t>12cm </a:t>
            </a:r>
            <a:r>
              <a:rPr lang="ko-KR" altLang="en-US" dirty="0"/>
              <a:t>정도인 마른 통나무</a:t>
            </a:r>
            <a:r>
              <a:rPr lang="en-US" altLang="ko-KR" dirty="0"/>
              <a:t>, </a:t>
            </a:r>
            <a:r>
              <a:rPr lang="ko-KR" altLang="en-US" dirty="0"/>
              <a:t>물탱크</a:t>
            </a:r>
            <a:r>
              <a:rPr lang="en-US" altLang="ko-KR" dirty="0"/>
              <a:t>, </a:t>
            </a:r>
            <a:r>
              <a:rPr lang="ko-KR" altLang="en-US" dirty="0"/>
              <a:t>양초</a:t>
            </a:r>
            <a:r>
              <a:rPr lang="en-US" altLang="ko-KR" dirty="0"/>
              <a:t>,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파이프</a:t>
            </a:r>
            <a:r>
              <a:rPr lang="en-US" altLang="ko-KR" dirty="0"/>
              <a:t>, </a:t>
            </a:r>
            <a:r>
              <a:rPr lang="ko-KR" altLang="en-US" dirty="0"/>
              <a:t>방향키</a:t>
            </a:r>
            <a:r>
              <a:rPr lang="en-US" altLang="ko-KR" dirty="0"/>
              <a:t>, </a:t>
            </a:r>
            <a:r>
              <a:rPr lang="ko-KR" altLang="en-US" dirty="0"/>
              <a:t>고무 지우개 등 준비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2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양초 증기선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마른 통나무를 절반으로 자름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나무를 깎아 그림과 같이 만들고 방향키와 키를 끼울 구멍을 냄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깡통으로 물탱크와 받침대</a:t>
            </a:r>
            <a:r>
              <a:rPr lang="en-US" altLang="ko-KR" dirty="0"/>
              <a:t>, </a:t>
            </a:r>
            <a:r>
              <a:rPr lang="ko-KR" altLang="en-US" dirty="0"/>
              <a:t>파이프를 만듦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④ </a:t>
            </a:r>
            <a:r>
              <a:rPr lang="ko-KR" altLang="en-US" dirty="0"/>
              <a:t>방향키가 빠지지 않도록 고무지우개로 끼우며 그림과 같이 조립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⑤ </a:t>
            </a:r>
            <a:r>
              <a:rPr lang="ko-KR" altLang="en-US" dirty="0"/>
              <a:t>탱크 속에 물을 채우고</a:t>
            </a:r>
            <a:r>
              <a:rPr lang="en-US" altLang="ko-KR" dirty="0"/>
              <a:t>, </a:t>
            </a:r>
            <a:r>
              <a:rPr lang="ko-KR" altLang="en-US" dirty="0"/>
              <a:t>촛불로 열을 가하면 잠시 후 증기 생성</a:t>
            </a:r>
          </a:p>
          <a:p>
            <a:pPr marL="0" indent="0" fontAlgn="base">
              <a:buNone/>
            </a:pPr>
            <a:r>
              <a:rPr lang="ko-KR" altLang="en-US" dirty="0" smtClean="0"/>
              <a:t>        물 </a:t>
            </a:r>
            <a:r>
              <a:rPr lang="ko-KR" altLang="en-US" dirty="0"/>
              <a:t>위에 놓으면 ‘부드득’ 소리를 내며 배가 나아감</a:t>
            </a:r>
          </a:p>
          <a:p>
            <a:endParaRPr lang="ko-KR" altLang="en-US" dirty="0"/>
          </a:p>
        </p:txBody>
      </p:sp>
      <p:pic>
        <p:nvPicPr>
          <p:cNvPr id="1026" name="Picture 2" descr="C:\Users\Administrator\Desktop\창의공학설계\창의공학설계_그림파일\11장\그림11-4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 bwMode="auto">
          <a:xfrm>
            <a:off x="2119974" y="3717032"/>
            <a:ext cx="4468250" cy="241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1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양초 증기선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(7) </a:t>
            </a:r>
            <a:r>
              <a:rPr lang="ko-KR" altLang="en-US" b="1" dirty="0"/>
              <a:t>모형 테스트</a:t>
            </a:r>
          </a:p>
          <a:p>
            <a:pPr marL="36000" indent="0" fontAlgn="base">
              <a:buNone/>
            </a:pPr>
            <a:r>
              <a:rPr lang="ko-KR" altLang="en-US" dirty="0" smtClean="0"/>
              <a:t>    배의 </a:t>
            </a:r>
            <a:r>
              <a:rPr lang="ko-KR" altLang="en-US" dirty="0"/>
              <a:t>진행 속도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지속성 등 테스트</a:t>
            </a:r>
          </a:p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11장\그림11-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54" y="2132856"/>
            <a:ext cx="4221758" cy="253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1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충돌 안전장치 </a:t>
            </a:r>
            <a:r>
              <a:rPr lang="ko-KR" altLang="en-US" dirty="0" smtClean="0"/>
              <a:t>자동차 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</a:rPr>
              <a:t>[</a:t>
            </a:r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</a:rPr>
              <a:t>이하 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</a:rPr>
              <a:t>1~7</a:t>
            </a:r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</a:rPr>
              <a:t>은 선택옵션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</a:rPr>
              <a:t>]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b="1" dirty="0"/>
              <a:t>(1) </a:t>
            </a:r>
            <a:r>
              <a:rPr lang="ko-KR" altLang="en-US" b="1" dirty="0"/>
              <a:t>설계 목표</a:t>
            </a:r>
          </a:p>
          <a:p>
            <a:pPr marL="36000" indent="0" fontAlgn="base">
              <a:buNone/>
            </a:pPr>
            <a:r>
              <a:rPr lang="ko-KR" altLang="en-US" dirty="0" smtClean="0"/>
              <a:t>    미끄러지며 </a:t>
            </a:r>
            <a:r>
              <a:rPr lang="ko-KR" altLang="en-US" dirty="0"/>
              <a:t>충돌 시 계란 등을 안전하게 보호하는 자동차 </a:t>
            </a:r>
            <a:r>
              <a:rPr lang="ko-KR" altLang="en-US" dirty="0" smtClean="0"/>
              <a:t>모형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b="1" dirty="0"/>
              <a:t>(2) </a:t>
            </a:r>
            <a:r>
              <a:rPr lang="ko-KR" altLang="en-US" b="1" dirty="0"/>
              <a:t>제한 조건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충돌할 때 내부 물품이 튕겨 나오지 않게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물품 자체를 보호하는 것은 제한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물품을 보호하는 안전장치는 가벼운 물품을 이용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④ </a:t>
            </a:r>
            <a:r>
              <a:rPr lang="ko-KR" altLang="en-US" dirty="0"/>
              <a:t>충돌했을 때 자동차 모형도 부서지지 않도록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b="1" dirty="0"/>
              <a:t>(3) </a:t>
            </a:r>
            <a:r>
              <a:rPr lang="ko-KR" altLang="en-US" b="1" dirty="0"/>
              <a:t>평가 기준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안전성</a:t>
            </a:r>
            <a:r>
              <a:rPr lang="en-US" altLang="ko-KR" dirty="0"/>
              <a:t>(50%): </a:t>
            </a:r>
            <a:r>
              <a:rPr lang="ko-KR" altLang="en-US" dirty="0"/>
              <a:t>물품 이탈 여부 및 모형 자동차 파손 여부 확인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경량화</a:t>
            </a:r>
            <a:r>
              <a:rPr lang="en-US" altLang="ko-KR" dirty="0"/>
              <a:t>(30%): </a:t>
            </a:r>
            <a:r>
              <a:rPr lang="ko-KR" altLang="en-US" dirty="0"/>
              <a:t>모형 자동차의 무게를 가능하면 가볍게 만들기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비용</a:t>
            </a:r>
            <a:r>
              <a:rPr lang="en-US" altLang="ko-KR" dirty="0"/>
              <a:t>(20%): </a:t>
            </a:r>
            <a:r>
              <a:rPr lang="ko-KR" altLang="en-US" dirty="0"/>
              <a:t>가격이 저렴하고 적은 수의 물품을 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7. </a:t>
            </a:r>
            <a:r>
              <a:rPr lang="ko-KR" altLang="en-US" dirty="0"/>
              <a:t>낙하산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(1) </a:t>
            </a:r>
            <a:r>
              <a:rPr lang="ko-KR" altLang="en-US" b="1" dirty="0"/>
              <a:t>설계목표</a:t>
            </a:r>
          </a:p>
          <a:p>
            <a:pPr marL="0" indent="0" fontAlgn="base">
              <a:buNone/>
            </a:pPr>
            <a:r>
              <a:rPr lang="ko-KR" altLang="en-US" dirty="0" smtClean="0"/>
              <a:t>    일정한 </a:t>
            </a:r>
            <a:r>
              <a:rPr lang="ko-KR" altLang="en-US" dirty="0"/>
              <a:t>높이에서 떨어뜨릴 때 안정적으로 내려올 수 있는 낙하산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2) </a:t>
            </a:r>
            <a:r>
              <a:rPr lang="ko-KR" altLang="en-US" b="1" dirty="0"/>
              <a:t>제한 조건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실생활에서 쉽게 구할 수 있는 재료를 이용하여 낙하산 제작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낙하산 윗부분은 비닐을 이용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총 소요금액은 </a:t>
            </a:r>
            <a:r>
              <a:rPr lang="en-US" altLang="ko-KR" dirty="0"/>
              <a:t>2</a:t>
            </a:r>
            <a:r>
              <a:rPr lang="ko-KR" altLang="en-US" dirty="0"/>
              <a:t>만 원 미만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3) </a:t>
            </a:r>
            <a:r>
              <a:rPr lang="ko-KR" altLang="en-US" b="1" dirty="0"/>
              <a:t>평가 기준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안정성</a:t>
            </a:r>
            <a:r>
              <a:rPr lang="en-US" altLang="ko-KR" dirty="0"/>
              <a:t>(60%): </a:t>
            </a:r>
            <a:r>
              <a:rPr lang="ko-KR" altLang="en-US" dirty="0"/>
              <a:t>낙하산이 안정적으로 내려올 수 있어야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균형성</a:t>
            </a:r>
            <a:r>
              <a:rPr lang="en-US" altLang="ko-KR" dirty="0"/>
              <a:t>(30%): </a:t>
            </a:r>
            <a:r>
              <a:rPr lang="ko-KR" altLang="en-US" dirty="0"/>
              <a:t>낙하산이 균형을 이루면서 내려올 수 있어야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경제성</a:t>
            </a:r>
            <a:r>
              <a:rPr lang="en-US" altLang="ko-KR" dirty="0"/>
              <a:t>(10%): </a:t>
            </a:r>
            <a:r>
              <a:rPr lang="ko-KR" altLang="en-US" dirty="0"/>
              <a:t>재료비가 최소화 되었는지 점검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1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낙하산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(4) </a:t>
            </a:r>
            <a:r>
              <a:rPr lang="ko-KR" altLang="en-US" b="1" dirty="0"/>
              <a:t>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낙하산이 안정적으로 내려올 수 있는지 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낙하산이 균형을 이루면서 내려올 수 있는지 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추를 이용하여 속도 테스트</a:t>
            </a:r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5) </a:t>
            </a:r>
            <a:r>
              <a:rPr lang="ko-KR" altLang="en-US" b="1" dirty="0"/>
              <a:t>준비 단계</a:t>
            </a:r>
          </a:p>
          <a:p>
            <a:pPr marL="0" indent="0" fontAlgn="base">
              <a:buNone/>
            </a:pPr>
            <a:r>
              <a:rPr lang="ko-KR" altLang="en-US" dirty="0" smtClean="0"/>
              <a:t>    정사각형 </a:t>
            </a:r>
            <a:r>
              <a:rPr lang="ko-KR" altLang="en-US" dirty="0"/>
              <a:t>비닐</a:t>
            </a:r>
            <a:r>
              <a:rPr lang="en-US" altLang="ko-KR" dirty="0"/>
              <a:t>, </a:t>
            </a:r>
            <a:r>
              <a:rPr lang="ko-KR" altLang="en-US" dirty="0"/>
              <a:t>가위</a:t>
            </a:r>
            <a:r>
              <a:rPr lang="en-US" altLang="ko-KR" dirty="0"/>
              <a:t>, </a:t>
            </a:r>
            <a:r>
              <a:rPr lang="ko-KR" altLang="en-US" dirty="0"/>
              <a:t>테이프</a:t>
            </a:r>
            <a:r>
              <a:rPr lang="en-US" altLang="ko-KR" dirty="0"/>
              <a:t>, </a:t>
            </a:r>
            <a:r>
              <a:rPr lang="ko-KR" altLang="en-US" dirty="0"/>
              <a:t>실</a:t>
            </a:r>
            <a:r>
              <a:rPr lang="en-US" altLang="ko-KR" dirty="0"/>
              <a:t>, </a:t>
            </a:r>
            <a:r>
              <a:rPr lang="ko-KR" altLang="en-US" dirty="0"/>
              <a:t>추 등 준비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1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낙하산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정사각형 비닐을 </a:t>
            </a:r>
            <a:r>
              <a:rPr lang="en-US" altLang="ko-KR" dirty="0"/>
              <a:t>8</a:t>
            </a:r>
            <a:r>
              <a:rPr lang="ko-KR" altLang="en-US" dirty="0"/>
              <a:t>각이 되게 접고 반지름 </a:t>
            </a:r>
            <a:r>
              <a:rPr lang="en-US" altLang="ko-KR" dirty="0"/>
              <a:t>15cm</a:t>
            </a:r>
            <a:r>
              <a:rPr lang="ko-KR" altLang="en-US" dirty="0"/>
              <a:t>로 동그랗게 오려냄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비닐을 펴고 팔각 모서리 끝마다 테이프를 붙여 실을 고정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실은 일정한 길이로 자르고 추 달기</a:t>
            </a:r>
            <a:r>
              <a:rPr lang="en-US" altLang="ko-KR" dirty="0"/>
              <a:t>(</a:t>
            </a:r>
            <a:r>
              <a:rPr lang="ko-KR" altLang="en-US" dirty="0"/>
              <a:t>낙하 속도는 추 무게로 조절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11장\그림11-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51412"/>
            <a:ext cx="6192688" cy="191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8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낙하산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75252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>
                <a:latin typeface="+mn-ea"/>
              </a:rPr>
              <a:t>(7) </a:t>
            </a:r>
            <a:r>
              <a:rPr lang="ko-KR" altLang="en-US" b="1" dirty="0">
                <a:latin typeface="+mn-ea"/>
              </a:rPr>
              <a:t>모형 테스트</a:t>
            </a:r>
          </a:p>
          <a:p>
            <a:pPr marL="36000" indent="0" fontAlgn="base">
              <a:buNone/>
            </a:pPr>
            <a:r>
              <a:rPr lang="ko-KR" altLang="en-US" dirty="0" smtClean="0"/>
              <a:t>    배의 </a:t>
            </a:r>
            <a:r>
              <a:rPr lang="ko-KR" altLang="en-US" dirty="0"/>
              <a:t>진행 속도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지속성 등 테스트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11장\그림11-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30828"/>
            <a:ext cx="3096344" cy="325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8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인공위성 발사 로켓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설계 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 풍선을 이용한 로켓 제작</a:t>
            </a:r>
          </a:p>
        </p:txBody>
      </p:sp>
      <p:pic>
        <p:nvPicPr>
          <p:cNvPr id="5" name="Picture 2" descr="C:\Users\Administrator\Desktop\창의공학설계\창의공학설계_그림파일\11장\삭제-3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94" y="2214554"/>
            <a:ext cx="4474468" cy="28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86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공학설계 </a:t>
            </a:r>
            <a:r>
              <a:rPr lang="en-US" altLang="ko-KR" dirty="0"/>
              <a:t>7</a:t>
            </a:r>
            <a:r>
              <a:rPr lang="ko-KR" altLang="en-US" dirty="0"/>
              <a:t>단계 프로세스에 의한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문제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풍선을 </a:t>
            </a:r>
            <a:r>
              <a:rPr lang="ko-KR" altLang="en-US" dirty="0"/>
              <a:t>불어 인공위성에 달아주면 바람이 빠지면서 인공위성이 전진</a:t>
            </a:r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\창의공학설계_그림파일\11장\삭제-379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80" y="2428868"/>
            <a:ext cx="2997656" cy="274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 </a:t>
            </a:r>
            <a:r>
              <a:rPr lang="en-US" altLang="ko-KR" dirty="0"/>
              <a:t>7</a:t>
            </a:r>
            <a:r>
              <a:rPr lang="ko-KR" altLang="en-US" dirty="0"/>
              <a:t>단계 프로세스에 의한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정보 수집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어떤 </a:t>
            </a:r>
            <a:r>
              <a:rPr lang="ko-KR" altLang="en-US" dirty="0"/>
              <a:t>종류의 로켓을 만들어 볼 건가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 smtClean="0"/>
              <a:t>어떤 </a:t>
            </a:r>
            <a:r>
              <a:rPr lang="ko-KR" altLang="en-US" dirty="0"/>
              <a:t>크기의 풍선을 사용할 것인가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 smtClean="0"/>
              <a:t>로켓의 </a:t>
            </a:r>
            <a:r>
              <a:rPr lang="ko-KR" altLang="en-US" dirty="0"/>
              <a:t>궤적은 어떤 것으로 이용할 것인가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 smtClean="0"/>
              <a:t>인공위성을 </a:t>
            </a:r>
            <a:r>
              <a:rPr lang="ko-KR" altLang="en-US" dirty="0"/>
              <a:t>로켓에 어떻게 붙일 것인가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11장\삭제-3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3571876"/>
            <a:ext cx="4730750" cy="148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 </a:t>
            </a:r>
            <a:r>
              <a:rPr lang="en-US" altLang="ko-KR" dirty="0"/>
              <a:t>7</a:t>
            </a:r>
            <a:r>
              <a:rPr lang="ko-KR" altLang="en-US" dirty="0"/>
              <a:t>단계 프로세스에 의한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해결책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err="1" smtClean="0"/>
              <a:t>브레인스토밍을</a:t>
            </a:r>
            <a:r>
              <a:rPr lang="ko-KR" altLang="en-US" dirty="0" smtClean="0"/>
              <a:t> </a:t>
            </a:r>
            <a:r>
              <a:rPr lang="ko-KR" altLang="en-US" dirty="0"/>
              <a:t>통해 다양한 해결책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sz="800" dirty="0" smtClean="0"/>
          </a:p>
          <a:p>
            <a:r>
              <a:rPr lang="ko-KR" altLang="en-US" dirty="0" smtClean="0"/>
              <a:t>인공위성을 </a:t>
            </a:r>
            <a:r>
              <a:rPr lang="ko-KR" altLang="en-US" dirty="0"/>
              <a:t>로켓에 어떻게 붙일 것인가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194" name="Picture 2" descr="C:\Users\Administrator\Desktop\창의공학설계\창의공학설계_그림파일\11장\삭제-380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6" y="2100176"/>
            <a:ext cx="4502026" cy="134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istrator\Desktop\창의공학설계\창의공학설계_그림파일\11장\삭제-3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6" y="3933056"/>
            <a:ext cx="5294114" cy="1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62985" y="5599072"/>
            <a:ext cx="525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테이프를 풍선에 고정    클립으로 로켓에 고정    박스에 인공위성을 넣어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박스주변에 로켓 달기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 </a:t>
            </a:r>
            <a:r>
              <a:rPr lang="en-US" altLang="ko-KR" dirty="0"/>
              <a:t>7</a:t>
            </a:r>
            <a:r>
              <a:rPr lang="ko-KR" altLang="en-US" dirty="0"/>
              <a:t>단계 프로세스에 의한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분석과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엔지니어는 </a:t>
            </a:r>
            <a:r>
              <a:rPr lang="ko-KR" altLang="en-US" dirty="0"/>
              <a:t>스케치를 통해 무엇을 만들 것인지 시각화</a:t>
            </a:r>
          </a:p>
          <a:p>
            <a:pPr fontAlgn="base"/>
            <a:r>
              <a:rPr lang="ko-KR" altLang="en-US" dirty="0" smtClean="0"/>
              <a:t>풍선 </a:t>
            </a:r>
            <a:r>
              <a:rPr lang="ko-KR" altLang="en-US" dirty="0"/>
              <a:t>로켓 만드는 스케치 과정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10472" y="2823440"/>
            <a:ext cx="2664296" cy="144016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l="-6000" t="-8000" r="-8000" b="-9000"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99992" y="2820256"/>
            <a:ext cx="2664296" cy="144016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l="-6000" t="-8000" r="-8000" b="-9000"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7288" y="4715312"/>
            <a:ext cx="2664296" cy="144016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l="-6000" t="-8000" r="-8000" b="-11000"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0356" y="2496080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인공위성 스케치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4387952"/>
            <a:ext cx="485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스케치 된 완성품을 다양한 시각으로 정리하는 스케치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5304" y="2496496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인공위성과 로켓 스케치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 </a:t>
            </a:r>
            <a:r>
              <a:rPr lang="en-US" altLang="ko-KR" dirty="0"/>
              <a:t>7</a:t>
            </a:r>
            <a:r>
              <a:rPr lang="ko-KR" altLang="en-US" dirty="0"/>
              <a:t>단계 프로세스에 의한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 err="1"/>
              <a:t>프로토타입</a:t>
            </a:r>
            <a:r>
              <a:rPr lang="ko-KR" altLang="en-US" dirty="0"/>
              <a:t>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스케치를 </a:t>
            </a:r>
            <a:r>
              <a:rPr lang="ko-KR" altLang="en-US" dirty="0"/>
              <a:t>기반으로 모델 제작하고 인공위성과 로켓의 틀을 만들기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 smtClean="0"/>
              <a:t>로켓으로 </a:t>
            </a:r>
            <a:r>
              <a:rPr lang="ko-KR" altLang="en-US" dirty="0"/>
              <a:t>사용할 풍선을 불고 인공위성과 결합</a:t>
            </a:r>
          </a:p>
          <a:p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11장\삭제-38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5" t="6420" b="15564"/>
          <a:stretch/>
        </p:blipFill>
        <p:spPr bwMode="auto">
          <a:xfrm>
            <a:off x="1619672" y="2204864"/>
            <a:ext cx="2036609" cy="144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dministrator\Desktop\창의공학설계\창의공학설계_그림파일\11장\삭제-383-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4" t="11567"/>
          <a:stretch/>
        </p:blipFill>
        <p:spPr bwMode="auto">
          <a:xfrm>
            <a:off x="3563888" y="2204864"/>
            <a:ext cx="2281606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dministrator\Desktop\창의공학설계\창의공학설계_그림파일\11장\삭제-383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40" y="4149080"/>
            <a:ext cx="3913188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충돌 안전장치 자동차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8052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(4) </a:t>
            </a:r>
            <a:r>
              <a:rPr lang="ko-KR" altLang="en-US" b="1" dirty="0"/>
              <a:t>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길이가 </a:t>
            </a:r>
            <a:r>
              <a:rPr lang="en-US" altLang="ko-KR" dirty="0"/>
              <a:t>1m</a:t>
            </a:r>
            <a:r>
              <a:rPr lang="ko-KR" altLang="en-US" dirty="0"/>
              <a:t>인 판자를 벽이 존재하는 곳에 </a:t>
            </a:r>
            <a:r>
              <a:rPr lang="en-US" altLang="ko-KR" dirty="0"/>
              <a:t>40~50° </a:t>
            </a:r>
            <a:r>
              <a:rPr lang="ko-KR" altLang="en-US" dirty="0"/>
              <a:t>각도로 세움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판자 위에 완성한 자동차 모형을 올린 후 떨어뜨림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내려와 벽과 부딪친 후 물품 이탈 여부와 모형의 안전 상태 확인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5) </a:t>
            </a:r>
            <a:r>
              <a:rPr lang="ko-KR" altLang="en-US" b="1" dirty="0"/>
              <a:t>준비 단계</a:t>
            </a:r>
          </a:p>
          <a:p>
            <a:pPr marL="36000" indent="0" fontAlgn="base">
              <a:buNone/>
            </a:pPr>
            <a:r>
              <a:rPr lang="ko-KR" altLang="en-US" dirty="0" smtClean="0"/>
              <a:t>    자동차 </a:t>
            </a:r>
            <a:r>
              <a:rPr lang="ko-KR" altLang="en-US" dirty="0"/>
              <a:t>모형 제작에 필요한 물품 준비</a:t>
            </a:r>
          </a:p>
          <a:p>
            <a:endParaRPr lang="ko-KR" altLang="en-US" dirty="0"/>
          </a:p>
        </p:txBody>
      </p:sp>
      <p:pic>
        <p:nvPicPr>
          <p:cNvPr id="1026" name="Picture 2" descr="C:\Users\Administrator\Desktop\창의공학설계\창의공학설계_그림파일\11장\그림11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" b="12454"/>
          <a:stretch/>
        </p:blipFill>
        <p:spPr bwMode="auto">
          <a:xfrm>
            <a:off x="1619672" y="3645024"/>
            <a:ext cx="2828925" cy="235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1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 </a:t>
            </a:r>
            <a:r>
              <a:rPr lang="en-US" altLang="ko-KR" dirty="0"/>
              <a:t>7</a:t>
            </a:r>
            <a:r>
              <a:rPr lang="ko-KR" altLang="en-US" dirty="0"/>
              <a:t>단계 프로세스에 의한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테스트와 성능 개선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완성된 </a:t>
            </a:r>
            <a:r>
              <a:rPr lang="ko-KR" altLang="en-US" dirty="0"/>
              <a:t>모델을 가지고 실험과 테스트 진행</a:t>
            </a:r>
          </a:p>
          <a:p>
            <a:pPr fontAlgn="base"/>
            <a:r>
              <a:rPr lang="ko-KR" altLang="en-US" dirty="0" smtClean="0"/>
              <a:t>실험한 </a:t>
            </a:r>
            <a:r>
              <a:rPr lang="ko-KR" altLang="en-US" dirty="0"/>
              <a:t>이후의 데이터들을 기록하여 성능개선 단계에 반영</a:t>
            </a:r>
          </a:p>
          <a:p>
            <a:pPr fontAlgn="base"/>
            <a:r>
              <a:rPr lang="ko-KR" altLang="en-US" dirty="0" smtClean="0"/>
              <a:t>풍선로켓을 </a:t>
            </a:r>
            <a:r>
              <a:rPr lang="ko-KR" altLang="en-US" dirty="0"/>
              <a:t>실험하는데 궤도는 실을 이용하여 점검</a:t>
            </a:r>
          </a:p>
          <a:p>
            <a:pPr fontAlgn="base"/>
            <a:r>
              <a:rPr lang="ko-KR" altLang="en-US" dirty="0" smtClean="0"/>
              <a:t>실험 </a:t>
            </a:r>
            <a:r>
              <a:rPr lang="ko-KR" altLang="en-US" dirty="0"/>
              <a:t>실패</a:t>
            </a:r>
            <a:r>
              <a:rPr lang="en-US" altLang="ko-KR" dirty="0"/>
              <a:t>, </a:t>
            </a:r>
            <a:r>
              <a:rPr lang="ko-KR" altLang="en-US" dirty="0"/>
              <a:t>그러나 날아간 거리 및 방향 등 데이터 기록은 중요</a:t>
            </a:r>
          </a:p>
          <a:p>
            <a:endParaRPr lang="ko-KR" altLang="en-US" dirty="0"/>
          </a:p>
        </p:txBody>
      </p:sp>
      <p:pic>
        <p:nvPicPr>
          <p:cNvPr id="7" name="Picture 2" descr="C:\Users\Administrator\Desktop\창의공학설계\창의공학설계_그림파일\11장\삭제-384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8"/>
          <a:stretch/>
        </p:blipFill>
        <p:spPr bwMode="auto">
          <a:xfrm>
            <a:off x="3500430" y="3429000"/>
            <a:ext cx="2810029" cy="19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istrator\Desktop\창의공학설계\창의공학설계_그림파일\11장\삭제-38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6"/>
          <a:stretch/>
        </p:blipFill>
        <p:spPr bwMode="auto">
          <a:xfrm>
            <a:off x="1714480" y="3429000"/>
            <a:ext cx="1628468" cy="17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 </a:t>
            </a:r>
            <a:r>
              <a:rPr lang="en-US" altLang="ko-KR" dirty="0"/>
              <a:t>7</a:t>
            </a:r>
            <a:r>
              <a:rPr lang="ko-KR" altLang="en-US" dirty="0"/>
              <a:t>단계 프로세스에 의한 문제해결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[7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설계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smtClean="0"/>
              <a:t>실패를 </a:t>
            </a:r>
            <a:r>
              <a:rPr lang="ko-KR" altLang="en-US" dirty="0"/>
              <a:t>바탕으로 성능을 개선하여 더 나은 모델을 제작</a:t>
            </a:r>
          </a:p>
          <a:p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sz="500" dirty="0"/>
          </a:p>
          <a:p>
            <a:r>
              <a:rPr lang="ko-KR" altLang="en-US" dirty="0" smtClean="0"/>
              <a:t>실험 </a:t>
            </a:r>
            <a:r>
              <a:rPr lang="ko-KR" altLang="en-US" dirty="0"/>
              <a:t>결과 성공적인 최종 모델을 확정하고 상세하게 설계</a:t>
            </a:r>
          </a:p>
        </p:txBody>
      </p:sp>
      <p:pic>
        <p:nvPicPr>
          <p:cNvPr id="11266" name="Picture 2" descr="C:\Users\Administrator\Desktop\창의공학설계\창의공학설계_그림파일\11장\삭제-3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7" b="8908"/>
          <a:stretch/>
        </p:blipFill>
        <p:spPr bwMode="auto">
          <a:xfrm>
            <a:off x="2643174" y="2214554"/>
            <a:ext cx="2084388" cy="190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dministrator\Desktop\창의공학설계\창의공학설계_그림파일\11장\삭제-385-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2"/>
          <a:stretch/>
        </p:blipFill>
        <p:spPr bwMode="auto">
          <a:xfrm>
            <a:off x="1793081" y="4554878"/>
            <a:ext cx="4548187" cy="154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9. </a:t>
            </a:r>
            <a:r>
              <a:rPr lang="ko-KR" altLang="en-US" dirty="0"/>
              <a:t>고무줄 헬리콥터 만들기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팀 프로젝트 대상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]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824536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팀을 만들어 모형 제작</a:t>
            </a:r>
            <a:r>
              <a:rPr lang="en-US" altLang="ko-KR" b="1" dirty="0">
                <a:solidFill>
                  <a:schemeClr val="accent6"/>
                </a:solidFill>
              </a:rPr>
              <a:t>, </a:t>
            </a:r>
            <a:r>
              <a:rPr lang="ko-KR" altLang="en-US" b="1" dirty="0">
                <a:solidFill>
                  <a:schemeClr val="accent6"/>
                </a:solidFill>
              </a:rPr>
              <a:t>모형 테스트 등 프로젝트 실시 후 결과 </a:t>
            </a:r>
            <a:r>
              <a:rPr lang="ko-KR" altLang="en-US" b="1" dirty="0" smtClean="0">
                <a:solidFill>
                  <a:schemeClr val="accent6"/>
                </a:solidFill>
              </a:rPr>
              <a:t>발표</a:t>
            </a:r>
            <a:endParaRPr lang="en-US" altLang="ko-KR" b="1" dirty="0" smtClean="0">
              <a:solidFill>
                <a:schemeClr val="accent6"/>
              </a:solidFill>
            </a:endParaRPr>
          </a:p>
          <a:p>
            <a:pPr marL="0" indent="0" fontAlgn="base">
              <a:buNone/>
            </a:pPr>
            <a:endParaRPr lang="ko-KR" altLang="en-US" sz="800" b="1" dirty="0">
              <a:solidFill>
                <a:schemeClr val="accent6"/>
              </a:solidFill>
            </a:endParaRPr>
          </a:p>
          <a:p>
            <a:pPr marL="0" indent="0" fontAlgn="base">
              <a:buNone/>
            </a:pPr>
            <a:r>
              <a:rPr lang="en-US" altLang="ko-KR" dirty="0"/>
              <a:t>(1) </a:t>
            </a:r>
            <a:r>
              <a:rPr lang="ko-KR" altLang="en-US" dirty="0"/>
              <a:t>설계목표</a:t>
            </a:r>
          </a:p>
          <a:p>
            <a:pPr marL="0" indent="0" fontAlgn="base">
              <a:buNone/>
            </a:pPr>
            <a:r>
              <a:rPr lang="ko-KR" altLang="en-US" dirty="0" smtClean="0"/>
              <a:t>    고무줄 </a:t>
            </a:r>
            <a:r>
              <a:rPr lang="ko-KR" altLang="en-US" dirty="0"/>
              <a:t>장력으로 작은 날개를 날게 하여 헬리콥터 같은 모형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dirty="0" smtClean="0"/>
              <a:t>(</a:t>
            </a:r>
            <a:r>
              <a:rPr lang="en-US" altLang="ko-KR" dirty="0"/>
              <a:t>2) </a:t>
            </a:r>
            <a:r>
              <a:rPr lang="ko-KR" altLang="en-US" dirty="0"/>
              <a:t>제한 조건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고무줄과 같은 단순한 재료를 이용하여 헬리콥터 제작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en-US" altLang="ko-KR" dirty="0"/>
              <a:t>6</a:t>
            </a:r>
            <a:r>
              <a:rPr lang="ko-KR" altLang="en-US" dirty="0"/>
              <a:t>인치 정도의 프로펠러 이용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총 소요금액은 </a:t>
            </a:r>
            <a:r>
              <a:rPr lang="en-US" altLang="ko-KR" dirty="0"/>
              <a:t>2</a:t>
            </a:r>
            <a:r>
              <a:rPr lang="ko-KR" altLang="en-US" dirty="0"/>
              <a:t>만 원 미만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dirty="0" smtClean="0"/>
              <a:t>(</a:t>
            </a:r>
            <a:r>
              <a:rPr lang="en-US" altLang="ko-KR" dirty="0"/>
              <a:t>3) </a:t>
            </a:r>
            <a:r>
              <a:rPr lang="ko-KR" altLang="en-US" dirty="0"/>
              <a:t>평가 기준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추진력</a:t>
            </a:r>
            <a:r>
              <a:rPr lang="en-US" altLang="ko-KR" dirty="0"/>
              <a:t>(70%): </a:t>
            </a:r>
            <a:r>
              <a:rPr lang="ko-KR" altLang="en-US" dirty="0"/>
              <a:t>프로펠러가 멀리 날아갈 수 있어야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균형성</a:t>
            </a:r>
            <a:r>
              <a:rPr lang="en-US" altLang="ko-KR" dirty="0"/>
              <a:t>(15%): </a:t>
            </a:r>
            <a:r>
              <a:rPr lang="ko-KR" altLang="en-US" dirty="0"/>
              <a:t>프로펠러가 균형을 이루면서 날아갈 수 있어야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지속성</a:t>
            </a:r>
            <a:r>
              <a:rPr lang="en-US" altLang="ko-KR" dirty="0"/>
              <a:t>(15%): </a:t>
            </a:r>
            <a:r>
              <a:rPr lang="ko-KR" altLang="en-US" dirty="0"/>
              <a:t>프로펠러가 </a:t>
            </a:r>
            <a:r>
              <a:rPr lang="en-US" altLang="ko-KR" dirty="0"/>
              <a:t>10</a:t>
            </a:r>
            <a:r>
              <a:rPr lang="ko-KR" altLang="en-US" dirty="0"/>
              <a:t>초 이상 공중에 체류하는지를 점검</a:t>
            </a:r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10. </a:t>
            </a:r>
            <a:r>
              <a:rPr lang="ko-KR" altLang="en-US" dirty="0"/>
              <a:t>계란 떨어뜨리기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팀 프로젝트 대상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]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82453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모형 제작</a:t>
            </a:r>
            <a:r>
              <a:rPr lang="en-US" altLang="ko-KR" b="1" dirty="0">
                <a:solidFill>
                  <a:schemeClr val="accent6"/>
                </a:solidFill>
              </a:rPr>
              <a:t>, </a:t>
            </a:r>
            <a:r>
              <a:rPr lang="ko-KR" altLang="en-US" b="1" dirty="0">
                <a:solidFill>
                  <a:schemeClr val="accent6"/>
                </a:solidFill>
              </a:rPr>
              <a:t>모형 테스트 등 팀 프로젝트 실시 후 결과 발표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dirty="0" smtClean="0"/>
              <a:t>(</a:t>
            </a:r>
            <a:r>
              <a:rPr lang="en-US" altLang="ko-KR" dirty="0"/>
              <a:t>1) </a:t>
            </a:r>
            <a:r>
              <a:rPr lang="ko-KR" altLang="en-US" dirty="0"/>
              <a:t>설계목표</a:t>
            </a:r>
          </a:p>
          <a:p>
            <a:pPr marL="0" indent="0" fontAlgn="base">
              <a:buNone/>
            </a:pPr>
            <a:r>
              <a:rPr lang="ko-KR" altLang="en-US" dirty="0" smtClean="0"/>
              <a:t>    계란을 </a:t>
            </a:r>
            <a:r>
              <a:rPr lang="ko-KR" altLang="en-US" dirty="0"/>
              <a:t>낙하시켰을 때 계란이 깨지지 않는 방법 설계 및 모형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dirty="0" smtClean="0"/>
              <a:t>(</a:t>
            </a:r>
            <a:r>
              <a:rPr lang="en-US" altLang="ko-KR" dirty="0"/>
              <a:t>2) </a:t>
            </a:r>
            <a:r>
              <a:rPr lang="ko-KR" altLang="en-US" dirty="0"/>
              <a:t>제한 조건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단단한 바닥에 떨어뜨려야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종이컵</a:t>
            </a:r>
            <a:r>
              <a:rPr lang="en-US" altLang="ko-KR" dirty="0"/>
              <a:t>, </a:t>
            </a:r>
            <a:r>
              <a:rPr lang="ko-KR" altLang="en-US" dirty="0"/>
              <a:t>스티로폼</a:t>
            </a:r>
            <a:r>
              <a:rPr lang="en-US" altLang="ko-KR" dirty="0"/>
              <a:t>, </a:t>
            </a:r>
            <a:r>
              <a:rPr lang="ko-KR" altLang="en-US" dirty="0"/>
              <a:t>낙하산</a:t>
            </a:r>
            <a:r>
              <a:rPr lang="en-US" altLang="ko-KR" dirty="0"/>
              <a:t>, </a:t>
            </a:r>
            <a:r>
              <a:rPr lang="ko-KR" altLang="en-US" dirty="0"/>
              <a:t>풍선</a:t>
            </a:r>
            <a:r>
              <a:rPr lang="en-US" altLang="ko-KR" dirty="0"/>
              <a:t>, </a:t>
            </a:r>
            <a:r>
              <a:rPr lang="ko-KR" altLang="en-US" dirty="0"/>
              <a:t>이쑤시개 등 단순한 재료 이용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en-US" altLang="ko-KR" dirty="0"/>
              <a:t>3</a:t>
            </a:r>
            <a:r>
              <a:rPr lang="ko-KR" altLang="en-US" dirty="0"/>
              <a:t>층 이상의 높이에서 떨어뜨려야 함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dirty="0" smtClean="0"/>
              <a:t>(</a:t>
            </a:r>
            <a:r>
              <a:rPr lang="en-US" altLang="ko-KR" dirty="0"/>
              <a:t>3) </a:t>
            </a:r>
            <a:r>
              <a:rPr lang="ko-KR" altLang="en-US" dirty="0"/>
              <a:t>평가 기준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안전성</a:t>
            </a:r>
            <a:r>
              <a:rPr lang="en-US" altLang="ko-KR" dirty="0"/>
              <a:t>(90%): </a:t>
            </a:r>
            <a:r>
              <a:rPr lang="ko-KR" altLang="en-US" dirty="0"/>
              <a:t>계란이 깨지지 않아야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균형성</a:t>
            </a:r>
            <a:r>
              <a:rPr lang="en-US" altLang="ko-KR" dirty="0"/>
              <a:t>(5%): </a:t>
            </a:r>
            <a:r>
              <a:rPr lang="ko-KR" altLang="en-US" dirty="0"/>
              <a:t>물체가 균형 있게 내려오는 것이 좋음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경제성</a:t>
            </a:r>
            <a:r>
              <a:rPr lang="en-US" altLang="ko-KR" dirty="0"/>
              <a:t>(5%): </a:t>
            </a:r>
            <a:r>
              <a:rPr lang="ko-KR" altLang="en-US" dirty="0"/>
              <a:t>재료비가 최소화 되었는지를 점검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79712" y="1064930"/>
            <a:ext cx="5184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300" dirty="0" smtClean="0">
                <a:solidFill>
                  <a:prstClr val="white"/>
                </a:solidFill>
              </a:rPr>
              <a:t>감사합니다</a:t>
            </a:r>
            <a:endParaRPr lang="ko-KR" altLang="en-US" sz="4400" b="1" spc="300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276872"/>
            <a:ext cx="4536503" cy="4032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95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충돌 안전장치 자동차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8052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</a:t>
            </a:r>
          </a:p>
          <a:p>
            <a:pPr marL="36000" indent="0" fontAlgn="base">
              <a:buNone/>
            </a:pPr>
            <a:r>
              <a:rPr lang="ko-KR" altLang="en-US" dirty="0" smtClean="0"/>
              <a:t>    자동차 </a:t>
            </a:r>
            <a:r>
              <a:rPr lang="ko-KR" altLang="en-US" dirty="0"/>
              <a:t>모형 제작</a:t>
            </a:r>
          </a:p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11장\그림11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6" y="2013851"/>
            <a:ext cx="4694237" cy="20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창의공학설계\창의공학설계_그림파일\11장\그림11-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4" y="4057408"/>
            <a:ext cx="471805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충돌 안전장치 자동차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8052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(7) </a:t>
            </a:r>
            <a:r>
              <a:rPr lang="ko-KR" altLang="en-US" b="1" dirty="0"/>
              <a:t>모형의 </a:t>
            </a:r>
            <a:r>
              <a:rPr lang="ko-KR" altLang="en-US" b="1" dirty="0" smtClean="0"/>
              <a:t>테스트</a:t>
            </a:r>
            <a:endParaRPr lang="en-US" altLang="ko-KR" b="1" dirty="0" smtClean="0"/>
          </a:p>
          <a:p>
            <a:pPr marL="0" indent="0" fontAlgn="base">
              <a:buNone/>
            </a:pPr>
            <a:endParaRPr lang="ko-KR" altLang="en-US" sz="800" b="1" dirty="0"/>
          </a:p>
          <a:p>
            <a:pPr fontAlgn="base"/>
            <a:r>
              <a:rPr lang="ko-KR" altLang="en-US" dirty="0" smtClean="0"/>
              <a:t>자동차 </a:t>
            </a:r>
            <a:r>
              <a:rPr lang="ko-KR" altLang="en-US" dirty="0"/>
              <a:t>모형이 가속도가 붙으며 미끄러져 내려와 벽에 부딪힌 후 </a:t>
            </a:r>
          </a:p>
          <a:p>
            <a:pPr marL="0" indent="0" fontAlgn="base">
              <a:buNone/>
            </a:pPr>
            <a:r>
              <a:rPr lang="ko-KR" altLang="en-US" dirty="0" smtClean="0"/>
              <a:t>    차 </a:t>
            </a:r>
            <a:r>
              <a:rPr lang="ko-KR" altLang="en-US" dirty="0"/>
              <a:t>안의 계란과 모형 자동차가 원형 그대로인 경우 테스트 </a:t>
            </a:r>
            <a:r>
              <a:rPr lang="ko-KR" altLang="en-US" dirty="0" smtClean="0"/>
              <a:t>통과</a:t>
            </a:r>
            <a:endParaRPr lang="en-US" altLang="ko-KR" dirty="0" smtClean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endParaRPr lang="en-US" altLang="ko-KR" dirty="0"/>
          </a:p>
          <a:p>
            <a:pPr fontAlgn="base"/>
            <a:r>
              <a:rPr lang="ko-KR" altLang="en-US" dirty="0" smtClean="0"/>
              <a:t>다양한 </a:t>
            </a:r>
            <a:r>
              <a:rPr lang="ko-KR" altLang="en-US" dirty="0"/>
              <a:t>자동차 모형을 만들어 테스트 반복 시행</a:t>
            </a:r>
          </a:p>
          <a:p>
            <a:pPr marL="0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11장\그림11-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8486"/>
          <a:stretch/>
        </p:blipFill>
        <p:spPr bwMode="auto">
          <a:xfrm>
            <a:off x="1135280" y="2453736"/>
            <a:ext cx="2650743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창의공학설계\창의공학설계_그림파일\11장\그림11-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9352"/>
          <a:stretch/>
        </p:blipFill>
        <p:spPr bwMode="auto">
          <a:xfrm>
            <a:off x="3776731" y="2481060"/>
            <a:ext cx="2359025" cy="14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istrator\Desktop\창의공학설계\창의공학설계_그림파일\11장\그림11-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5706"/>
          <a:stretch/>
        </p:blipFill>
        <p:spPr bwMode="auto">
          <a:xfrm>
            <a:off x="1158128" y="4401424"/>
            <a:ext cx="2455946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dministrator\Desktop\창의공학설계\창의공학설계_그림파일\11장\그림11-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7928"/>
          <a:stretch/>
        </p:blipFill>
        <p:spPr bwMode="auto">
          <a:xfrm>
            <a:off x="3553213" y="4411664"/>
            <a:ext cx="2366895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53010" y="5664712"/>
            <a:ext cx="4464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테스트에 실패한 모형 자동차           테스트를 통과한 모형 자동차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주사기 포크레인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8052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(1) </a:t>
            </a:r>
            <a:r>
              <a:rPr lang="ko-KR" altLang="en-US" b="1" dirty="0"/>
              <a:t>설계 목표</a:t>
            </a:r>
          </a:p>
          <a:p>
            <a:pPr marL="36000" indent="0" fontAlgn="base">
              <a:buNone/>
            </a:pPr>
            <a:r>
              <a:rPr lang="ko-KR" altLang="en-US" dirty="0" smtClean="0"/>
              <a:t>    피스톤 </a:t>
            </a:r>
            <a:r>
              <a:rPr lang="ko-KR" altLang="en-US" dirty="0"/>
              <a:t>주사기를 이용하여 물품을 옮길 수 있는 포크레인 제작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2) </a:t>
            </a:r>
            <a:r>
              <a:rPr lang="ko-KR" altLang="en-US" b="1" dirty="0"/>
              <a:t>제한 조건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모형이 동작할 때 최대한 넓은 범위로 움직이게 만들기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포크레인을 지탱할 수 있도록 가벼운 재질을 이용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주사기는 </a:t>
            </a:r>
            <a:r>
              <a:rPr lang="en-US" altLang="ko-KR" dirty="0"/>
              <a:t>4</a:t>
            </a:r>
            <a:r>
              <a:rPr lang="ko-KR" altLang="en-US" dirty="0"/>
              <a:t>개까지 사용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3) </a:t>
            </a:r>
            <a:r>
              <a:rPr lang="ko-KR" altLang="en-US" b="1" dirty="0"/>
              <a:t>평가 기준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가동성</a:t>
            </a:r>
            <a:r>
              <a:rPr lang="en-US" altLang="ko-KR" dirty="0"/>
              <a:t>(60%): </a:t>
            </a:r>
            <a:r>
              <a:rPr lang="ko-KR" altLang="en-US" dirty="0"/>
              <a:t>포크레인이 움직일 수 있는 범위를 넓게 만들기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견고성</a:t>
            </a:r>
            <a:r>
              <a:rPr lang="en-US" altLang="ko-KR" dirty="0"/>
              <a:t>(30%): </a:t>
            </a:r>
            <a:r>
              <a:rPr lang="ko-KR" altLang="en-US" dirty="0"/>
              <a:t>최대한 무게가 많이 나가는 물체를 들어야 함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심미성</a:t>
            </a:r>
            <a:r>
              <a:rPr lang="en-US" altLang="ko-KR" dirty="0"/>
              <a:t>(10%): </a:t>
            </a:r>
            <a:r>
              <a:rPr lang="ko-KR" altLang="en-US" dirty="0"/>
              <a:t>매우 깔끔하게 모형을 만들기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주사기 포크레인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(4) </a:t>
            </a:r>
            <a:r>
              <a:rPr lang="ko-KR" altLang="en-US" b="1" dirty="0"/>
              <a:t>테스트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포크레인이 집을 수 있는 각 무게의 물체를 준비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포크레인은 주사기 조작을 통해서만 물체를 잡을 수 있음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포크레인이 준비된 상자 안에 집은 물체를 넣음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b="1" dirty="0" smtClean="0"/>
              <a:t>(</a:t>
            </a:r>
            <a:r>
              <a:rPr lang="en-US" altLang="ko-KR" b="1" dirty="0"/>
              <a:t>5) </a:t>
            </a:r>
            <a:r>
              <a:rPr lang="ko-KR" altLang="en-US" b="1" dirty="0"/>
              <a:t>준비 단계</a:t>
            </a:r>
          </a:p>
          <a:p>
            <a:pPr marL="36000" indent="0" fontAlgn="base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주사기 </a:t>
            </a:r>
            <a:r>
              <a:rPr lang="ko-KR" altLang="en-US" dirty="0"/>
              <a:t>포크레인 제작에 필요한 물품을 준비</a:t>
            </a:r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11장\그림11-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26"/>
          <a:stretch/>
        </p:blipFill>
        <p:spPr bwMode="auto">
          <a:xfrm>
            <a:off x="1086120" y="3507376"/>
            <a:ext cx="5752836" cy="175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주사기 포크레인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/>
              <a:t>(6) </a:t>
            </a:r>
            <a:r>
              <a:rPr lang="ko-KR" altLang="en-US" b="1" dirty="0"/>
              <a:t>모형의 제작 단계</a:t>
            </a:r>
          </a:p>
          <a:p>
            <a:pPr marL="36000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주사기 </a:t>
            </a:r>
            <a:r>
              <a:rPr lang="ko-KR" altLang="en-US" dirty="0"/>
              <a:t>포크레인 모형을 설계하고 제작</a:t>
            </a:r>
          </a:p>
          <a:p>
            <a:endParaRPr lang="ko-KR" altLang="en-US" dirty="0"/>
          </a:p>
        </p:txBody>
      </p:sp>
      <p:pic>
        <p:nvPicPr>
          <p:cNvPr id="5123" name="Picture 3" descr="C:\Users\Administrator\Desktop\창의공학설계\창의공학설계_그림파일\11장\그림11-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2" r="12433"/>
          <a:stretch/>
        </p:blipFill>
        <p:spPr bwMode="auto">
          <a:xfrm>
            <a:off x="1207288" y="2058071"/>
            <a:ext cx="3706801" cy="394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창의공학설계\창의공학설계_그림파일\11장\그림11-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4" y="4181761"/>
            <a:ext cx="2844000" cy="186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dministrator\Desktop\창의공학설계\창의공학설계_그림파일\11장\그림11-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76056" y="2116375"/>
            <a:ext cx="2862081" cy="213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5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2018</Words>
  <Application>Microsoft Office PowerPoint</Application>
  <PresentationFormat>화면 슬라이드 쇼(4:3)</PresentationFormat>
  <Paragraphs>372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굴림</vt:lpstr>
      <vt:lpstr>Arial</vt:lpstr>
      <vt:lpstr>맑은 고딕</vt:lpstr>
      <vt:lpstr>Wingdings</vt:lpstr>
      <vt:lpstr>Agency FB</vt:lpstr>
      <vt:lpstr>Office 테마</vt:lpstr>
      <vt:lpstr>PowerPoint 프레젠테이션</vt:lpstr>
      <vt:lpstr>PowerPoint 프레젠테이션</vt:lpstr>
      <vt:lpstr>1. 충돌 안전장치 자동차 [이하 1~7은 선택옵션]</vt:lpstr>
      <vt:lpstr>충돌 안전장치 자동차</vt:lpstr>
      <vt:lpstr>충돌 안전장치 자동차</vt:lpstr>
      <vt:lpstr>충돌 안전장치 자동차</vt:lpstr>
      <vt:lpstr>2. 주사기 포크레인</vt:lpstr>
      <vt:lpstr>주사기 포크레인</vt:lpstr>
      <vt:lpstr>주사기 포크레인</vt:lpstr>
      <vt:lpstr>주사기 포크레인</vt:lpstr>
      <vt:lpstr>3. 고무줄 로켓 만들기</vt:lpstr>
      <vt:lpstr>고무줄 로켓 만들기</vt:lpstr>
      <vt:lpstr>고무줄 로켓 만들기</vt:lpstr>
      <vt:lpstr>고무줄 로켓 만들기</vt:lpstr>
      <vt:lpstr>고무줄 로켓 만들기</vt:lpstr>
      <vt:lpstr>고무줄 로켓 만들기</vt:lpstr>
      <vt:lpstr>4. 카드를 이용한 태양열 AA 건전지 충전기</vt:lpstr>
      <vt:lpstr>카드를 이용한 태양열 AA 건전지 충전기</vt:lpstr>
      <vt:lpstr>카드를 이용한 태양열 AA 건전지 충전기</vt:lpstr>
      <vt:lpstr>카드를 이용한 태양열 AA 건전지 충전기</vt:lpstr>
      <vt:lpstr>카드를 이용한 태양열 AA 건전지 충전기</vt:lpstr>
      <vt:lpstr>5. 나무막대로 다리 만들기</vt:lpstr>
      <vt:lpstr>나무막대로 다리 만들기</vt:lpstr>
      <vt:lpstr>나무막대로 다리 만들기</vt:lpstr>
      <vt:lpstr>나무막대로 다리 만들기</vt:lpstr>
      <vt:lpstr>6. 양초 증기선 만들기</vt:lpstr>
      <vt:lpstr>양초 증기선 만들기</vt:lpstr>
      <vt:lpstr>양초 증기선 만들기</vt:lpstr>
      <vt:lpstr>양초 증기선 만들기</vt:lpstr>
      <vt:lpstr>7. 낙하산 만들기</vt:lpstr>
      <vt:lpstr>낙하산 만들기</vt:lpstr>
      <vt:lpstr>낙하산 만들기</vt:lpstr>
      <vt:lpstr>낙하산 만들기</vt:lpstr>
      <vt:lpstr>8. 인공위성 발사 로켓</vt:lpstr>
      <vt:lpstr>(2) 공학설계 7단계 프로세스에 의한 문제해결</vt:lpstr>
      <vt:lpstr>공학설계 7단계 프로세스에 의한 문제해결</vt:lpstr>
      <vt:lpstr>공학설계 7단계 프로세스에 의한 문제해결</vt:lpstr>
      <vt:lpstr>공학설계 7단계 프로세스에 의한 문제해결</vt:lpstr>
      <vt:lpstr>공학설계 7단계 프로세스에 의한 문제해결</vt:lpstr>
      <vt:lpstr>공학설계 7단계 프로세스에 의한 문제해결</vt:lpstr>
      <vt:lpstr>공학설계 7단계 프로세스에 의한 문제해결</vt:lpstr>
      <vt:lpstr>9. 고무줄 헬리콥터 만들기 [팀 프로젝트 대상]</vt:lpstr>
      <vt:lpstr>10. 계란 떨어뜨리기 [팀 프로젝트 대상]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Windows 사용자</cp:lastModifiedBy>
  <cp:revision>461</cp:revision>
  <dcterms:created xsi:type="dcterms:W3CDTF">2017-01-08T10:05:30Z</dcterms:created>
  <dcterms:modified xsi:type="dcterms:W3CDTF">2017-02-03T05:57:26Z</dcterms:modified>
</cp:coreProperties>
</file>